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charts/chart1.xml" ContentType="application/vnd.openxmlformats-officedocument.drawingml.char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39" r:id="rId2"/>
    <p:sldMasterId id="2147483751" r:id="rId3"/>
    <p:sldMasterId id="2147483749" r:id="rId4"/>
    <p:sldMasterId id="2147483755" r:id="rId5"/>
  </p:sldMasterIdLst>
  <p:notesMasterIdLst>
    <p:notesMasterId r:id="rId70"/>
  </p:notesMasterIdLst>
  <p:handoutMasterIdLst>
    <p:handoutMasterId r:id="rId71"/>
  </p:handoutMasterIdLst>
  <p:sldIdLst>
    <p:sldId id="256" r:id="rId6"/>
    <p:sldId id="341" r:id="rId7"/>
    <p:sldId id="299" r:id="rId8"/>
    <p:sldId id="789" r:id="rId9"/>
    <p:sldId id="817" r:id="rId10"/>
    <p:sldId id="818" r:id="rId11"/>
    <p:sldId id="819" r:id="rId12"/>
    <p:sldId id="820" r:id="rId13"/>
    <p:sldId id="821" r:id="rId14"/>
    <p:sldId id="822" r:id="rId15"/>
    <p:sldId id="823" r:id="rId16"/>
    <p:sldId id="824" r:id="rId17"/>
    <p:sldId id="799" r:id="rId18"/>
    <p:sldId id="825" r:id="rId19"/>
    <p:sldId id="826" r:id="rId20"/>
    <p:sldId id="827" r:id="rId21"/>
    <p:sldId id="801" r:id="rId22"/>
    <p:sldId id="828" r:id="rId23"/>
    <p:sldId id="803" r:id="rId24"/>
    <p:sldId id="829" r:id="rId25"/>
    <p:sldId id="804" r:id="rId26"/>
    <p:sldId id="805" r:id="rId27"/>
    <p:sldId id="807" r:id="rId28"/>
    <p:sldId id="802" r:id="rId29"/>
    <p:sldId id="808" r:id="rId30"/>
    <p:sldId id="809" r:id="rId31"/>
    <p:sldId id="272" r:id="rId32"/>
    <p:sldId id="457" r:id="rId33"/>
    <p:sldId id="444" r:id="rId34"/>
    <p:sldId id="326" r:id="rId35"/>
    <p:sldId id="830" r:id="rId36"/>
    <p:sldId id="831" r:id="rId37"/>
    <p:sldId id="832" r:id="rId38"/>
    <p:sldId id="833" r:id="rId39"/>
    <p:sldId id="834" r:id="rId40"/>
    <p:sldId id="835" r:id="rId41"/>
    <p:sldId id="836" r:id="rId42"/>
    <p:sldId id="837" r:id="rId43"/>
    <p:sldId id="838" r:id="rId44"/>
    <p:sldId id="839" r:id="rId45"/>
    <p:sldId id="840" r:id="rId46"/>
    <p:sldId id="841" r:id="rId47"/>
    <p:sldId id="842" r:id="rId48"/>
    <p:sldId id="843" r:id="rId49"/>
    <p:sldId id="844" r:id="rId50"/>
    <p:sldId id="845" r:id="rId51"/>
    <p:sldId id="850" r:id="rId52"/>
    <p:sldId id="846" r:id="rId53"/>
    <p:sldId id="847" r:id="rId54"/>
    <p:sldId id="848" r:id="rId55"/>
    <p:sldId id="849" r:id="rId56"/>
    <p:sldId id="851" r:id="rId57"/>
    <p:sldId id="852" r:id="rId58"/>
    <p:sldId id="853" r:id="rId59"/>
    <p:sldId id="854" r:id="rId60"/>
    <p:sldId id="855" r:id="rId61"/>
    <p:sldId id="856" r:id="rId62"/>
    <p:sldId id="857" r:id="rId63"/>
    <p:sldId id="268" r:id="rId64"/>
    <p:sldId id="278" r:id="rId65"/>
    <p:sldId id="858" r:id="rId66"/>
    <p:sldId id="859" r:id="rId67"/>
    <p:sldId id="860" r:id="rId68"/>
    <p:sldId id="265" r:id="rId69"/>
  </p:sldIdLst>
  <p:sldSz cx="9144000" cy="6858000" type="screen4x3"/>
  <p:notesSz cx="7104063" cy="10234613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FFFFCC"/>
    <a:srgbClr val="0180AB"/>
    <a:srgbClr val="819E43"/>
    <a:srgbClr val="FFFFFF"/>
    <a:srgbClr val="A45C50"/>
    <a:srgbClr val="EC1F25"/>
    <a:srgbClr val="F38221"/>
    <a:srgbClr val="717171"/>
    <a:srgbClr val="ACA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7511F-3729-F6F6-C4A3-3BC363427CFD}" v="14" dt="2026-02-23T19:54:00.3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44" autoAdjust="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1164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5" d="100"/>
          <a:sy n="75" d="100"/>
        </p:scale>
        <p:origin x="2094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theme" Target="theme/theme1.xml"/><Relationship Id="rId79" Type="http://schemas.openxmlformats.org/officeDocument/2006/relationships/customXml" Target="../customXml/item3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customXml" Target="../customXml/item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viewProps" Target="viewProps.xml"/><Relationship Id="rId78" Type="http://schemas.openxmlformats.org/officeDocument/2006/relationships/customXml" Target="../customXml/item2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FIAP\Qualidade%20de%20Software\2018\Template-03-Agile-Burndown-Chart-Template.xlsm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Project ABC - Burndown Chart</a:t>
            </a:r>
          </a:p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Sprint - N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'Final Data'!$A$2</c:f>
              <c:strCache>
                <c:ptCount val="1"/>
                <c:pt idx="0">
                  <c:v>Esforço Planejado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1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[0]!Date</c:f>
              <c:strCache>
                <c:ptCount val="18"/>
                <c:pt idx="0">
                  <c:v>Day 0</c:v>
                </c:pt>
                <c:pt idx="1">
                  <c:v>1-Feb-18</c:v>
                </c:pt>
                <c:pt idx="2">
                  <c:v>2-Feb-18</c:v>
                </c:pt>
                <c:pt idx="3">
                  <c:v>3-Feb-18</c:v>
                </c:pt>
                <c:pt idx="4">
                  <c:v>4-Feb-18</c:v>
                </c:pt>
                <c:pt idx="5">
                  <c:v>5-Feb-18</c:v>
                </c:pt>
                <c:pt idx="6">
                  <c:v>6-Feb-18</c:v>
                </c:pt>
                <c:pt idx="7">
                  <c:v>7-Feb-18</c:v>
                </c:pt>
                <c:pt idx="8">
                  <c:v>8-Feb-18</c:v>
                </c:pt>
                <c:pt idx="9">
                  <c:v>9-Feb-18</c:v>
                </c:pt>
                <c:pt idx="10">
                  <c:v>10-Feb-18</c:v>
                </c:pt>
                <c:pt idx="11">
                  <c:v>11-Feb-18</c:v>
                </c:pt>
                <c:pt idx="12">
                  <c:v>12-Feb-18</c:v>
                </c:pt>
                <c:pt idx="13">
                  <c:v>13-Feb-18</c:v>
                </c:pt>
                <c:pt idx="14">
                  <c:v>14-Feb-18</c:v>
                </c:pt>
                <c:pt idx="15">
                  <c:v>15-Feb-18</c:v>
                </c:pt>
                <c:pt idx="16">
                  <c:v>16-Feb-18</c:v>
                </c:pt>
                <c:pt idx="17">
                  <c:v>17-Feb-18</c:v>
                </c:pt>
              </c:strCache>
            </c:strRef>
          </c:cat>
          <c:val>
            <c:numRef>
              <c:f>[0]!PlannedE</c:f>
              <c:numCache>
                <c:formatCode>0</c:formatCode>
                <c:ptCount val="18"/>
                <c:pt idx="0">
                  <c:v>850</c:v>
                </c:pt>
                <c:pt idx="1">
                  <c:v>800</c:v>
                </c:pt>
                <c:pt idx="2">
                  <c:v>750</c:v>
                </c:pt>
                <c:pt idx="3">
                  <c:v>700</c:v>
                </c:pt>
                <c:pt idx="4">
                  <c:v>650</c:v>
                </c:pt>
                <c:pt idx="5">
                  <c:v>600</c:v>
                </c:pt>
                <c:pt idx="6">
                  <c:v>550</c:v>
                </c:pt>
                <c:pt idx="7">
                  <c:v>500</c:v>
                </c:pt>
                <c:pt idx="8">
                  <c:v>450</c:v>
                </c:pt>
                <c:pt idx="9">
                  <c:v>400</c:v>
                </c:pt>
                <c:pt idx="10">
                  <c:v>350</c:v>
                </c:pt>
                <c:pt idx="11">
                  <c:v>300</c:v>
                </c:pt>
                <c:pt idx="12">
                  <c:v>250</c:v>
                </c:pt>
                <c:pt idx="13">
                  <c:v>200</c:v>
                </c:pt>
                <c:pt idx="14">
                  <c:v>150</c:v>
                </c:pt>
                <c:pt idx="15">
                  <c:v>100</c:v>
                </c:pt>
                <c:pt idx="16">
                  <c:v>50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99-4FCA-97B1-1C5FA2E685E3}"/>
            </c:ext>
          </c:extLst>
        </c:ser>
        <c:ser>
          <c:idx val="1"/>
          <c:order val="1"/>
          <c:tx>
            <c:strRef>
              <c:f>'Final Data'!$A$3</c:f>
              <c:strCache>
                <c:ptCount val="1"/>
                <c:pt idx="0">
                  <c:v>Horas Restantes</c:v>
                </c:pt>
              </c:strCache>
            </c:strRef>
          </c:tx>
          <c:spPr>
            <a:gradFill rotWithShape="1">
              <a:gsLst>
                <a:gs pos="0">
                  <a:schemeClr val="accent2">
                    <a:lumMod val="110000"/>
                    <a:satMod val="105000"/>
                    <a:tint val="67000"/>
                  </a:schemeClr>
                </a:gs>
                <a:gs pos="50000">
                  <a:schemeClr val="accent2">
                    <a:lumMod val="105000"/>
                    <a:satMod val="103000"/>
                    <a:tint val="73000"/>
                  </a:schemeClr>
                </a:gs>
                <a:gs pos="100000">
                  <a:schemeClr val="accent2">
                    <a:lumMod val="105000"/>
                    <a:satMod val="109000"/>
                    <a:tint val="81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accent2">
                  <a:shade val="95000"/>
                </a:schemeClr>
              </a:solidFill>
              <a:round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[0]!Date</c:f>
              <c:strCache>
                <c:ptCount val="18"/>
                <c:pt idx="0">
                  <c:v>Day 0</c:v>
                </c:pt>
                <c:pt idx="1">
                  <c:v>1-Feb-18</c:v>
                </c:pt>
                <c:pt idx="2">
                  <c:v>2-Feb-18</c:v>
                </c:pt>
                <c:pt idx="3">
                  <c:v>3-Feb-18</c:v>
                </c:pt>
                <c:pt idx="4">
                  <c:v>4-Feb-18</c:v>
                </c:pt>
                <c:pt idx="5">
                  <c:v>5-Feb-18</c:v>
                </c:pt>
                <c:pt idx="6">
                  <c:v>6-Feb-18</c:v>
                </c:pt>
                <c:pt idx="7">
                  <c:v>7-Feb-18</c:v>
                </c:pt>
                <c:pt idx="8">
                  <c:v>8-Feb-18</c:v>
                </c:pt>
                <c:pt idx="9">
                  <c:v>9-Feb-18</c:v>
                </c:pt>
                <c:pt idx="10">
                  <c:v>10-Feb-18</c:v>
                </c:pt>
                <c:pt idx="11">
                  <c:v>11-Feb-18</c:v>
                </c:pt>
                <c:pt idx="12">
                  <c:v>12-Feb-18</c:v>
                </c:pt>
                <c:pt idx="13">
                  <c:v>13-Feb-18</c:v>
                </c:pt>
                <c:pt idx="14">
                  <c:v>14-Feb-18</c:v>
                </c:pt>
                <c:pt idx="15">
                  <c:v>15-Feb-18</c:v>
                </c:pt>
                <c:pt idx="16">
                  <c:v>16-Feb-18</c:v>
                </c:pt>
                <c:pt idx="17">
                  <c:v>17-Feb-18</c:v>
                </c:pt>
              </c:strCache>
            </c:strRef>
          </c:cat>
          <c:val>
            <c:numRef>
              <c:f>[0]!HoursR</c:f>
              <c:numCache>
                <c:formatCode>0</c:formatCode>
                <c:ptCount val="18"/>
                <c:pt idx="0">
                  <c:v>850</c:v>
                </c:pt>
                <c:pt idx="1">
                  <c:v>775</c:v>
                </c:pt>
                <c:pt idx="2">
                  <c:v>725</c:v>
                </c:pt>
                <c:pt idx="3">
                  <c:v>640</c:v>
                </c:pt>
                <c:pt idx="4">
                  <c:v>560</c:v>
                </c:pt>
                <c:pt idx="5">
                  <c:v>490</c:v>
                </c:pt>
                <c:pt idx="6">
                  <c:v>500</c:v>
                </c:pt>
                <c:pt idx="7">
                  <c:v>490</c:v>
                </c:pt>
                <c:pt idx="8">
                  <c:v>490</c:v>
                </c:pt>
                <c:pt idx="9">
                  <c:v>455</c:v>
                </c:pt>
                <c:pt idx="10">
                  <c:v>375</c:v>
                </c:pt>
                <c:pt idx="11">
                  <c:v>285</c:v>
                </c:pt>
                <c:pt idx="12">
                  <c:v>200</c:v>
                </c:pt>
                <c:pt idx="13">
                  <c:v>160</c:v>
                </c:pt>
                <c:pt idx="14">
                  <c:v>150</c:v>
                </c:pt>
                <c:pt idx="15">
                  <c:v>100</c:v>
                </c:pt>
                <c:pt idx="16">
                  <c:v>20</c:v>
                </c:pt>
                <c:pt idx="17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799-4FCA-97B1-1C5FA2E68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8253312"/>
        <c:axId val="58254848"/>
      </c:barChart>
      <c:catAx>
        <c:axId val="5825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5400000" spcFirstLastPara="1" vertOverflow="ellipsis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8254848"/>
        <c:crosses val="autoZero"/>
        <c:auto val="1"/>
        <c:lblAlgn val="ctr"/>
        <c:lblOffset val="100"/>
        <c:noMultiLvlLbl val="0"/>
      </c:catAx>
      <c:valAx>
        <c:axId val="58254848"/>
        <c:scaling>
          <c:orientation val="minMax"/>
        </c:scaling>
        <c:delete val="0"/>
        <c:axPos val="l"/>
        <c:numFmt formatCode="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5825331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solidFill>
      <a:schemeClr val="lt1"/>
    </a:solidFill>
    <a:ln w="9525" cap="flat" cmpd="sng" algn="ctr">
      <a:solidFill>
        <a:srgbClr val="C00000"/>
      </a:solidFill>
      <a:round/>
    </a:ln>
    <a:effectLst/>
  </c:spPr>
  <c:txPr>
    <a:bodyPr/>
    <a:lstStyle/>
    <a:p>
      <a:pPr>
        <a:defRPr/>
      </a:pPr>
      <a:endParaRPr lang="pt-B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01A63A9-F13B-46F1-A93F-27AA737FD7E7}" type="datetimeFigureOut">
              <a:rPr lang="pt-BR" smtClean="0"/>
              <a:t>23/02/2026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DF2F50FE-E718-42E3-9D8A-946F780C799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71391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0F498697-E7EB-B84D-9726-13965ED94444}" type="datetimeFigureOut">
              <a:rPr lang="en-US" smtClean="0"/>
              <a:t>2/23/2026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1DC6CD5E-26BD-9B45-BB2F-78648736C2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914399" y="721027"/>
            <a:ext cx="7305575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4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9659578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B78D073-5C98-EDDF-8230-F3D61363C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1CB53-4F78-4B09-85B7-7C36C56F0B21}" type="datetimeFigureOut">
              <a:rPr lang="pt-BR" smtClean="0"/>
              <a:t>23/02/2026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A57117E-79F9-643E-60F7-1B518C01F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6AB3CC7-DD82-4834-06F7-CC334CFC0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0CE6B1-58E9-4040-8AE3-DF10BA7334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74135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33150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ítulo 11"/>
          <p:cNvSpPr>
            <a:spLocks noGrp="1"/>
          </p:cNvSpPr>
          <p:nvPr>
            <p:ph type="title" hasCustomPrompt="1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>
              <a:buFont typeface="+mj-lt"/>
              <a:buNone/>
              <a:defRPr>
                <a:latin typeface="Gotham HTF" pitchFamily="2" charset="0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115298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33774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058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23/02/2026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86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749902"/>
            <a:ext cx="7392202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10" name="Rectangle 20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/>
          <p:cNvSpPr>
            <a:spLocks noGrp="1"/>
          </p:cNvSpPr>
          <p:nvPr>
            <p:ph type="pic" sz="quarter" idx="13"/>
          </p:nvPr>
        </p:nvSpPr>
        <p:spPr>
          <a:xfrm>
            <a:off x="914400" y="1600199"/>
            <a:ext cx="2875280" cy="4249172"/>
          </a:xfrm>
        </p:spPr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8114" y="1600200"/>
            <a:ext cx="4207871" cy="2933299"/>
          </a:xfrm>
        </p:spPr>
        <p:txBody>
          <a:bodyPr>
            <a:normAutofit/>
          </a:bodyPr>
          <a:lstStyle>
            <a:lvl1pPr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7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9"/>
          <p:cNvSpPr txBox="1"/>
          <p:nvPr userDrawn="1"/>
        </p:nvSpPr>
        <p:spPr>
          <a:xfrm>
            <a:off x="947124" y="748343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SHORT </a:t>
            </a: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ok"/>
              </a:rPr>
              <a:t>BIO</a:t>
            </a:r>
          </a:p>
        </p:txBody>
      </p:sp>
      <p:sp>
        <p:nvSpPr>
          <p:cNvPr id="8" name="Rectangle 19"/>
          <p:cNvSpPr/>
          <p:nvPr userDrawn="1"/>
        </p:nvSpPr>
        <p:spPr>
          <a:xfrm>
            <a:off x="3789680" y="4911963"/>
            <a:ext cx="4576305" cy="9566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  <p:sp>
        <p:nvSpPr>
          <p:cNvPr id="10" name="Espaço Reservado para Texto 9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4090988" y="5039803"/>
            <a:ext cx="3868737" cy="828675"/>
          </a:xfrm>
        </p:spPr>
        <p:txBody>
          <a:bodyPr/>
          <a:lstStyle>
            <a:lvl1pPr marL="0" indent="0">
              <a:buNone/>
              <a:defRPr sz="2000" baseline="0">
                <a:solidFill>
                  <a:schemeClr val="bg1"/>
                </a:solidFill>
                <a:latin typeface="Gotham-Bold"/>
              </a:defRPr>
            </a:lvl1pPr>
            <a:lvl2pPr>
              <a:defRPr sz="1800">
                <a:solidFill>
                  <a:schemeClr val="bg1"/>
                </a:solidFill>
                <a:latin typeface="Gotham-Bold"/>
              </a:defRPr>
            </a:lvl2pPr>
          </a:lstStyle>
          <a:p>
            <a:pPr lvl="0"/>
            <a:r>
              <a:rPr lang="pt-BR" dirty="0"/>
              <a:t>Prof. nome</a:t>
            </a:r>
          </a:p>
          <a:p>
            <a:pPr lvl="0"/>
            <a:r>
              <a:rPr lang="pt-BR" dirty="0" err="1"/>
              <a:t>Email</a:t>
            </a:r>
            <a:endParaRPr lang="pt-BR" dirty="0"/>
          </a:p>
        </p:txBody>
      </p:sp>
      <p:sp>
        <p:nvSpPr>
          <p:cNvPr id="13" name="Isosceles Triangle 2"/>
          <p:cNvSpPr/>
          <p:nvPr userDrawn="1"/>
        </p:nvSpPr>
        <p:spPr>
          <a:xfrm rot="16200000">
            <a:off x="3493922" y="4970503"/>
            <a:ext cx="358752" cy="241676"/>
          </a:xfrm>
          <a:prstGeom prst="triangle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aseline="-25000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Texto 9"/>
          <p:cNvSpPr>
            <a:spLocks noGrp="1"/>
          </p:cNvSpPr>
          <p:nvPr>
            <p:ph type="body" sz="quarter" idx="13" hasCustomPrompt="1"/>
          </p:nvPr>
        </p:nvSpPr>
        <p:spPr>
          <a:xfrm>
            <a:off x="914400" y="1750228"/>
            <a:ext cx="7238198" cy="260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>
              <a:defRPr sz="2000">
                <a:latin typeface="Gotham-Bold"/>
              </a:defRPr>
            </a:lvl2pPr>
            <a:lvl3pPr>
              <a:defRPr sz="2000">
                <a:latin typeface="Gotham-Bold"/>
              </a:defRPr>
            </a:lvl3pPr>
            <a:lvl4pPr>
              <a:defRPr sz="2000">
                <a:latin typeface="Gotham-Bold"/>
              </a:defRPr>
            </a:lvl4pPr>
            <a:lvl5pPr>
              <a:defRPr sz="2000">
                <a:latin typeface="Gotham-Bold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type="body" sz="quarter" idx="14"/>
          </p:nvPr>
        </p:nvSpPr>
        <p:spPr>
          <a:xfrm>
            <a:off x="914400" y="2319338"/>
            <a:ext cx="7238198" cy="1607769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5" name="Espaço Reservado para Texto 9"/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215012"/>
            <a:ext cx="7238198" cy="26035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>
              <a:defRPr sz="2000">
                <a:latin typeface="Gotham-Bold"/>
              </a:defRPr>
            </a:lvl2pPr>
            <a:lvl3pPr>
              <a:defRPr sz="2000">
                <a:latin typeface="Gotham-Bold"/>
              </a:defRPr>
            </a:lvl3pPr>
            <a:lvl4pPr>
              <a:defRPr sz="2000">
                <a:latin typeface="Gotham-Bold"/>
              </a:defRPr>
            </a:lvl4pPr>
            <a:lvl5pPr>
              <a:defRPr sz="2000">
                <a:latin typeface="Gotham-Bold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</p:txBody>
      </p:sp>
      <p:sp>
        <p:nvSpPr>
          <p:cNvPr id="16" name="Espaço Reservado para Texto 11"/>
          <p:cNvSpPr>
            <a:spLocks noGrp="1"/>
          </p:cNvSpPr>
          <p:nvPr>
            <p:ph type="body" sz="quarter" idx="16"/>
          </p:nvPr>
        </p:nvSpPr>
        <p:spPr>
          <a:xfrm>
            <a:off x="914400" y="4784122"/>
            <a:ext cx="7238198" cy="1607769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742950" indent="-28575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6002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0574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9" name="TextBox 15"/>
          <p:cNvSpPr txBox="1"/>
          <p:nvPr userDrawn="1"/>
        </p:nvSpPr>
        <p:spPr>
          <a:xfrm>
            <a:off x="947124" y="745668"/>
            <a:ext cx="4870522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CONTEÚDO </a:t>
            </a: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ok"/>
              </a:rPr>
              <a:t>DO CURSO</a:t>
            </a:r>
          </a:p>
        </p:txBody>
      </p:sp>
      <p:sp>
        <p:nvSpPr>
          <p:cNvPr id="11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24539" y="2857500"/>
            <a:ext cx="6294922" cy="1143000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/>
                </a:solidFill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9" name="Rectangle 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33654" y="749165"/>
            <a:ext cx="7315197" cy="397308"/>
          </a:xfrm>
        </p:spPr>
        <p:txBody>
          <a:bodyPr>
            <a:no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65379" y="1316730"/>
            <a:ext cx="7483472" cy="639762"/>
          </a:xfrm>
        </p:spPr>
        <p:txBody>
          <a:bodyPr anchor="b">
            <a:normAutofit/>
          </a:bodyPr>
          <a:lstStyle>
            <a:lvl1pPr marL="0" indent="0">
              <a:buNone/>
              <a:defRPr sz="2000" b="1">
                <a:latin typeface="Gotham HTF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5379" y="2174875"/>
            <a:ext cx="7618230" cy="3951288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>
              <a:defRPr sz="1600">
                <a:latin typeface="Gotham-Book"/>
              </a:defRPr>
            </a:lvl2pPr>
            <a:lvl3pPr marL="1143000" indent="-2286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>
              <a:defRPr sz="1600">
                <a:latin typeface="Gotham-Book"/>
              </a:defRPr>
            </a:lvl4pPr>
            <a:lvl5pPr>
              <a:defRPr sz="16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6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spaço Reservado para Texto 8"/>
          <p:cNvSpPr>
            <a:spLocks noGrp="1"/>
          </p:cNvSpPr>
          <p:nvPr>
            <p:ph type="body" sz="quarter" idx="13"/>
          </p:nvPr>
        </p:nvSpPr>
        <p:spPr>
          <a:xfrm>
            <a:off x="3868103" y="1421810"/>
            <a:ext cx="4380748" cy="4873112"/>
          </a:xfr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1pPr>
            <a:lvl2pPr marL="8001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2pPr>
            <a:lvl3pPr marL="12573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3pPr>
            <a:lvl4pPr marL="17145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4pPr>
            <a:lvl5pPr marL="2171700" indent="-342900">
              <a:buFont typeface="Wingdings" panose="05000000000000000000" pitchFamily="2" charset="2"/>
              <a:buChar char="§"/>
              <a:defRPr sz="1600">
                <a:latin typeface="Gotham-Book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Picture 3" descr="caomputador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11" name="Picture 4" descr="chicara.png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pic>
        <p:nvPicPr>
          <p:cNvPr id="12" name="Picture 6" descr="livros.png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947123" y="73604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b="1" dirty="0">
                <a:solidFill>
                  <a:srgbClr val="303030"/>
                </a:solidFill>
                <a:latin typeface="Gotham HTF" pitchFamily="2" charset="0"/>
                <a:cs typeface="Gotham-Bold"/>
              </a:rPr>
              <a:t>REFERÊNCIAS</a:t>
            </a:r>
            <a:endParaRPr lang="en-US" sz="2800" b="1" dirty="0">
              <a:solidFill>
                <a:srgbClr val="303030"/>
              </a:solidFill>
              <a:latin typeface="Gotham HTF" pitchFamily="2" charset="0"/>
              <a:cs typeface="Gotham-Book"/>
            </a:endParaRPr>
          </a:p>
        </p:txBody>
      </p:sp>
      <p:sp>
        <p:nvSpPr>
          <p:cNvPr id="8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914400" y="740277"/>
            <a:ext cx="7469188" cy="471234"/>
          </a:xfrm>
        </p:spPr>
        <p:txBody>
          <a:bodyPr>
            <a:normAutofit/>
          </a:bodyPr>
          <a:lstStyle>
            <a:lvl1pPr algn="l">
              <a:defRPr sz="2800" b="1">
                <a:latin typeface="Gotham HTF" pitchFamily="2" charset="0"/>
              </a:defRPr>
            </a:lvl1pPr>
          </a:lstStyle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914400" y="4677443"/>
            <a:ext cx="7469188" cy="1251719"/>
          </a:xfrm>
        </p:spPr>
        <p:txBody>
          <a:bodyPr>
            <a:normAutofit/>
          </a:bodyPr>
          <a:lstStyle>
            <a:lvl1pPr>
              <a:buFont typeface="Wingdings" panose="05000000000000000000" pitchFamily="2" charset="2"/>
              <a:buChar char="§"/>
              <a:defRPr sz="1200">
                <a:latin typeface="Gotham-Book"/>
              </a:defRPr>
            </a:lvl1pPr>
            <a:lvl2pPr>
              <a:buFont typeface="Wingdings" panose="05000000000000000000" pitchFamily="2" charset="2"/>
              <a:buChar char="§"/>
              <a:defRPr sz="1200">
                <a:latin typeface="Gotham-Book"/>
              </a:defRPr>
            </a:lvl2pPr>
            <a:lvl3pPr>
              <a:buFont typeface="Wingdings" panose="05000000000000000000" pitchFamily="2" charset="2"/>
              <a:buChar char="§"/>
              <a:defRPr sz="1200">
                <a:latin typeface="Gotham-Book"/>
              </a:defRPr>
            </a:lvl3pPr>
            <a:lvl4pPr>
              <a:buFont typeface="Wingdings" panose="05000000000000000000" pitchFamily="2" charset="2"/>
              <a:buChar char="§"/>
              <a:defRPr sz="1200">
                <a:latin typeface="Gotham-Book"/>
              </a:defRPr>
            </a:lvl4pPr>
            <a:lvl5pPr>
              <a:buFont typeface="Wingdings" panose="05000000000000000000" pitchFamily="2" charset="2"/>
              <a:buChar char="§"/>
              <a:defRPr sz="1200">
                <a:latin typeface="Gotham-Book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10" name="Espaço Reservado para Tabela 9"/>
          <p:cNvSpPr>
            <a:spLocks noGrp="1"/>
          </p:cNvSpPr>
          <p:nvPr>
            <p:ph type="tbl" sz="quarter" idx="13"/>
          </p:nvPr>
        </p:nvSpPr>
        <p:spPr>
          <a:xfrm>
            <a:off x="914400" y="1568450"/>
            <a:ext cx="7469188" cy="2589213"/>
          </a:xfrm>
        </p:spPr>
        <p:txBody>
          <a:bodyPr>
            <a:normAutofit/>
          </a:bodyPr>
          <a:lstStyle>
            <a:lvl1pPr>
              <a:defRPr sz="1200">
                <a:latin typeface="Gotham HTF Book" pitchFamily="2" charset="0"/>
              </a:defRPr>
            </a:lvl1pPr>
          </a:lstStyle>
          <a:p>
            <a:endParaRPr lang="pt-BR" dirty="0"/>
          </a:p>
        </p:txBody>
      </p:sp>
      <p:sp>
        <p:nvSpPr>
          <p:cNvPr id="7" name="Rectangle 20"/>
          <p:cNvSpPr/>
          <p:nvPr userDrawn="1"/>
        </p:nvSpPr>
        <p:spPr>
          <a:xfrm>
            <a:off x="765379" y="8047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e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emf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6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760" r:id="rId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33652" y="697656"/>
            <a:ext cx="7443468" cy="585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651" y="1600200"/>
            <a:ext cx="744346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dirty="0"/>
              <a:t>Click to edit Master text styles</a:t>
            </a:r>
          </a:p>
          <a:p>
            <a:pPr lvl="1"/>
            <a:r>
              <a:rPr lang="x-none" dirty="0"/>
              <a:t>Second level</a:t>
            </a:r>
          </a:p>
          <a:p>
            <a:pPr lvl="2"/>
            <a:r>
              <a:rPr lang="x-none" dirty="0"/>
              <a:t>Third level</a:t>
            </a:r>
          </a:p>
          <a:p>
            <a:pPr lvl="3"/>
            <a:r>
              <a:rPr lang="x-none" dirty="0"/>
              <a:t>Fourth level</a:t>
            </a:r>
          </a:p>
          <a:p>
            <a:pPr lvl="4"/>
            <a:r>
              <a:rPr lang="x-none" dirty="0"/>
              <a:t>Fifth level</a:t>
            </a:r>
            <a:endParaRPr lang="en-US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7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9" name="Rectangle 11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1" name="Rectangle 20"/>
          <p:cNvSpPr/>
          <p:nvPr userDrawn="1"/>
        </p:nvSpPr>
        <p:spPr>
          <a:xfrm>
            <a:off x="765379" y="84327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57" r:id="rId10"/>
    <p:sldLayoutId id="2147483758" r:id="rId11"/>
    <p:sldLayoutId id="2147483761" r:id="rId12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2800" b="1" kern="1200">
          <a:solidFill>
            <a:schemeClr val="tx1"/>
          </a:solidFill>
          <a:latin typeface="Gotham HTF" pitchFamily="2" charset="0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2pPr>
      <a:lvl3pPr marL="1257300" indent="-342900" algn="l" defTabSz="457200" rtl="0" eaLnBrk="1" latinLnBrk="0" hangingPunct="1">
        <a:spcBef>
          <a:spcPct val="200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800" kern="1200">
          <a:solidFill>
            <a:schemeClr val="tx1"/>
          </a:solidFill>
          <a:latin typeface="Gotham HTF Book" pitchFamily="2" charset="0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9" name="Rectangle 5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1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2" name="Espaço Reservado para Título 11"/>
          <p:cNvSpPr>
            <a:spLocks noGrp="1"/>
          </p:cNvSpPr>
          <p:nvPr>
            <p:ph type="title"/>
          </p:nvPr>
        </p:nvSpPr>
        <p:spPr>
          <a:xfrm>
            <a:off x="628650" y="276621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40331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Gotham HTF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/>
          <p:cNvSpPr/>
          <p:nvPr userDrawn="1"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4"/>
          <p:cNvSpPr/>
          <p:nvPr userDrawn="1"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  <p:sp>
        <p:nvSpPr>
          <p:cNvPr id="12" name="Rectangle 1026"/>
          <p:cNvSpPr>
            <a:spLocks noChangeArrowheads="1"/>
          </p:cNvSpPr>
          <p:nvPr userDrawn="1"/>
        </p:nvSpPr>
        <p:spPr bwMode="auto">
          <a:xfrm>
            <a:off x="1053372" y="3222882"/>
            <a:ext cx="6694934" cy="145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b="1" dirty="0">
                <a:solidFill>
                  <a:schemeClr val="bg1"/>
                </a:solidFill>
                <a:latin typeface="Gotham HTF" pitchFamily="2" charset="0"/>
                <a:cs typeface="Gotham-Bold"/>
              </a:rPr>
              <a:t>Copyright © 2015  Prof. Leandro </a:t>
            </a:r>
            <a:r>
              <a:rPr kumimoji="1" lang="en-US" sz="2000" b="1" dirty="0" err="1">
                <a:solidFill>
                  <a:schemeClr val="bg1"/>
                </a:solidFill>
                <a:latin typeface="Gotham HTF" pitchFamily="2" charset="0"/>
                <a:cs typeface="Gotham-Bold"/>
              </a:rPr>
              <a:t>Rubim</a:t>
            </a:r>
            <a:endParaRPr kumimoji="1" lang="en-US" sz="2000" b="1" dirty="0">
              <a:solidFill>
                <a:schemeClr val="bg1"/>
              </a:solidFill>
              <a:latin typeface="Gotham HTF" pitchFamily="2" charset="0"/>
              <a:cs typeface="Gotham-Bold"/>
            </a:endParaRP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384478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/>
          </p:cNvPicPr>
          <p:nvPr userDrawn="1"/>
        </p:nvPicPr>
        <p:blipFill rotWithShape="1">
          <a:blip r:embed="rId3"/>
          <a:srcRect l="21776" r="21705"/>
          <a:stretch/>
        </p:blipFill>
        <p:spPr>
          <a:xfrm>
            <a:off x="-11651" y="2329273"/>
            <a:ext cx="9155651" cy="2789855"/>
          </a:xfrm>
          <a:prstGeom prst="rect">
            <a:avLst/>
          </a:prstGeom>
        </p:spPr>
      </p:pic>
      <p:sp>
        <p:nvSpPr>
          <p:cNvPr id="13" name="Rectangle 3"/>
          <p:cNvSpPr/>
          <p:nvPr userDrawn="1"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8" name="Rectangle 1"/>
          <p:cNvSpPr/>
          <p:nvPr userDrawn="1"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12" name="TextBox 14"/>
          <p:cNvSpPr txBox="1"/>
          <p:nvPr userDrawn="1"/>
        </p:nvSpPr>
        <p:spPr>
          <a:xfrm>
            <a:off x="632919" y="6295596"/>
            <a:ext cx="3617077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b="1" dirty="0" err="1">
                <a:solidFill>
                  <a:srgbClr val="303030"/>
                </a:solidFill>
                <a:latin typeface="Gotham-Bold"/>
                <a:cs typeface="Gotham-Bold"/>
              </a:rPr>
              <a:t>Versão</a:t>
            </a:r>
            <a:r>
              <a:rPr lang="en-US" sz="1400" b="1" dirty="0">
                <a:solidFill>
                  <a:srgbClr val="303030"/>
                </a:solidFill>
                <a:latin typeface="Gotham-Bold"/>
                <a:cs typeface="Gotham-Bold"/>
              </a:rPr>
              <a:t> 1.0 – </a:t>
            </a:r>
            <a:r>
              <a:rPr lang="en-US" sz="1400" b="1" dirty="0" err="1">
                <a:solidFill>
                  <a:srgbClr val="303030"/>
                </a:solidFill>
                <a:latin typeface="Gotham-Bold"/>
                <a:cs typeface="Gotham-Bold"/>
              </a:rPr>
              <a:t>Fevereiro</a:t>
            </a:r>
            <a:r>
              <a:rPr lang="en-US" sz="1400" b="1" dirty="0">
                <a:solidFill>
                  <a:srgbClr val="303030"/>
                </a:solidFill>
                <a:latin typeface="Gotham-Bold"/>
                <a:cs typeface="Gotham-Bold"/>
              </a:rPr>
              <a:t>/2024</a:t>
            </a:r>
          </a:p>
        </p:txBody>
      </p:sp>
      <p:sp>
        <p:nvSpPr>
          <p:cNvPr id="14" name="TextBox 15"/>
          <p:cNvSpPr txBox="1"/>
          <p:nvPr userDrawn="1"/>
        </p:nvSpPr>
        <p:spPr>
          <a:xfrm>
            <a:off x="891756" y="3047299"/>
            <a:ext cx="7983708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sz="2400" b="1" cap="small" baseline="0" dirty="0">
                <a:solidFill>
                  <a:srgbClr val="FFFFFF"/>
                </a:solidFill>
                <a:latin typeface="Gotham HTF" pitchFamily="2" charset="0"/>
                <a:cs typeface="Gotham-Bold"/>
              </a:rPr>
              <a:t>ENGENHARIA DE SOFTWARE</a:t>
            </a:r>
          </a:p>
        </p:txBody>
      </p:sp>
      <p:sp>
        <p:nvSpPr>
          <p:cNvPr id="17" name="Rectangle 28"/>
          <p:cNvSpPr>
            <a:spLocks noChangeArrowheads="1"/>
          </p:cNvSpPr>
          <p:nvPr userDrawn="1"/>
        </p:nvSpPr>
        <p:spPr bwMode="auto">
          <a:xfrm>
            <a:off x="8377119" y="6199266"/>
            <a:ext cx="439223" cy="277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defRPr/>
            </a:pPr>
            <a:fld id="{8F7506AB-1D79-4CD0-8D2E-1AD89BACC529}" type="slidenum">
              <a:rPr lang="en-US" sz="1200" b="1" i="0">
                <a:solidFill>
                  <a:schemeClr val="bg1"/>
                </a:solidFill>
                <a:latin typeface="Gotham-Bold"/>
              </a:rPr>
              <a:pPr algn="ctr">
                <a:defRPr/>
              </a:pPr>
              <a:t>‹nº›</a:t>
            </a:fld>
            <a:endParaRPr lang="en-US" sz="1200" b="1" i="0" dirty="0">
              <a:solidFill>
                <a:schemeClr val="bg1"/>
              </a:solidFill>
              <a:latin typeface="Gotham-Bold"/>
            </a:endParaRPr>
          </a:p>
        </p:txBody>
      </p:sp>
      <p:sp>
        <p:nvSpPr>
          <p:cNvPr id="15" name="Rectangle 22"/>
          <p:cNvSpPr/>
          <p:nvPr userDrawn="1"/>
        </p:nvSpPr>
        <p:spPr>
          <a:xfrm flipH="1">
            <a:off x="754365" y="3141713"/>
            <a:ext cx="45719" cy="12903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3200" kern="1200">
          <a:solidFill>
            <a:schemeClr val="bg1"/>
          </a:solidFill>
          <a:latin typeface="Gotham-Bold"/>
          <a:ea typeface="+mn-ea"/>
          <a:cs typeface="+mn-cs"/>
        </a:defRPr>
      </a:lvl1pPr>
      <a:lvl2pPr marL="4572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2pPr>
      <a:lvl3pPr marL="914400" indent="0" algn="l" defTabSz="914400" rtl="0" eaLnBrk="1" latinLnBrk="0" hangingPunct="1">
        <a:spcBef>
          <a:spcPct val="20000"/>
        </a:spcBef>
        <a:buFont typeface="Arial" pitchFamily="34" charset="0"/>
        <a:buNone/>
        <a:defRPr sz="2200" kern="1200">
          <a:solidFill>
            <a:schemeClr val="bg1"/>
          </a:solidFill>
          <a:latin typeface="Gotham-Book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bg1"/>
          </a:solidFill>
          <a:latin typeface="Gotham-Book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pulse/entenda-diferen%C3%A7a-entre-%C3%A9pic-feature-e-user-story-bruna-fonseca-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20A0B-4A42-B29C-E779-2C799F3EF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5DD5AFE-EC16-3BE3-251E-730E551CB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10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0F748F5-B436-F817-F225-833B940AD708}"/>
              </a:ext>
            </a:extLst>
          </p:cNvPr>
          <p:cNvSpPr txBox="1"/>
          <p:nvPr/>
        </p:nvSpPr>
        <p:spPr>
          <a:xfrm>
            <a:off x="844084" y="744233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PBI/User Story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40E3D70-B5E5-176E-93EB-518FBF06794B}"/>
              </a:ext>
            </a:extLst>
          </p:cNvPr>
          <p:cNvSpPr txBox="1"/>
          <p:nvPr/>
        </p:nvSpPr>
        <p:spPr>
          <a:xfrm>
            <a:off x="0" y="1549684"/>
            <a:ext cx="9143999" cy="51398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rgbClr val="0033CC"/>
                </a:solidFill>
                <a:highlight>
                  <a:srgbClr val="FFFF00"/>
                </a:highlight>
              </a:rPr>
              <a:t>Na prática</a:t>
            </a:r>
          </a:p>
          <a:p>
            <a:endParaRPr lang="pt-BR" sz="2400" b="1" dirty="0">
              <a:solidFill>
                <a:srgbClr val="0033CC"/>
              </a:solidFill>
            </a:endParaRPr>
          </a:p>
          <a:p>
            <a:r>
              <a:rPr lang="pt-BR" sz="2400" dirty="0"/>
              <a:t>Um site web-</a:t>
            </a:r>
            <a:r>
              <a:rPr lang="pt-BR" sz="2400" dirty="0" err="1"/>
              <a:t>commerce</a:t>
            </a:r>
            <a:r>
              <a:rPr lang="pt-BR" sz="2400" dirty="0"/>
              <a:t> é um produto com, por exemplo: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pt-BR" sz="2400" dirty="0"/>
              <a:t>Vitrine de Produtos, BLOG, Carrinho e Pagamento (nossos épicos).</a:t>
            </a:r>
          </a:p>
          <a:p>
            <a:endParaRPr lang="pt-BR" sz="2400" dirty="0"/>
          </a:p>
          <a:p>
            <a:r>
              <a:rPr lang="pt-BR" sz="2400" dirty="0"/>
              <a:t>Dando um recorte mais prático para o ÉPICO </a:t>
            </a:r>
            <a:r>
              <a:rPr lang="pt-BR" sz="2400" u="sng" dirty="0"/>
              <a:t>Pagamento</a:t>
            </a:r>
            <a:r>
              <a:rPr lang="pt-BR" sz="2400" dirty="0"/>
              <a:t>, vejamos como funciona: </a:t>
            </a:r>
          </a:p>
          <a:p>
            <a:endParaRPr lang="pt-BR" sz="2400" dirty="0"/>
          </a:p>
          <a:p>
            <a:r>
              <a:rPr lang="pt-BR" sz="2400" dirty="0">
                <a:solidFill>
                  <a:srgbClr val="C00000"/>
                </a:solidFill>
              </a:rPr>
              <a:t>ÉPICO:PAGAMENTO</a:t>
            </a:r>
          </a:p>
          <a:p>
            <a:endParaRPr lang="pt-BR" sz="2400" dirty="0"/>
          </a:p>
          <a:p>
            <a:r>
              <a:rPr lang="pt-BR" sz="2400" dirty="0">
                <a:solidFill>
                  <a:srgbClr val="0033CC"/>
                </a:solidFill>
              </a:rPr>
              <a:t>FEATURES</a:t>
            </a:r>
            <a:r>
              <a:rPr lang="pt-BR" sz="2400" dirty="0"/>
              <a:t>: Cartão de Crédito, Boleto, PIX, PAG SEGURO, etc.</a:t>
            </a:r>
          </a:p>
          <a:p>
            <a:endParaRPr lang="pt-BR" sz="2400" dirty="0"/>
          </a:p>
          <a:p>
            <a:r>
              <a:rPr lang="pt-BR" sz="2000" dirty="0"/>
              <a:t>USER STORY 1:[Cartão de Crédito] Bandeira VISA – Inserção dos dados do cartão</a:t>
            </a:r>
          </a:p>
          <a:p>
            <a:r>
              <a:rPr lang="pt-BR" sz="2000" dirty="0"/>
              <a:t>USER STORY 2:[Cartão de Crédito] Bandeira VISA – Mensagem de cartão inválido</a:t>
            </a:r>
          </a:p>
        </p:txBody>
      </p:sp>
    </p:spTree>
    <p:extLst>
      <p:ext uri="{BB962C8B-B14F-4D97-AF65-F5344CB8AC3E}">
        <p14:creationId xmlns:p14="http://schemas.microsoft.com/office/powerpoint/2010/main" val="177890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8D7AA-0DD2-2B22-2A3B-35C89E40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C41D2DC-1E9F-EC80-5E71-0139AB1C6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11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0354525-94F8-8DF1-82DD-3900B0503C53}"/>
              </a:ext>
            </a:extLst>
          </p:cNvPr>
          <p:cNvSpPr txBox="1"/>
          <p:nvPr/>
        </p:nvSpPr>
        <p:spPr>
          <a:xfrm>
            <a:off x="844084" y="541037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pt-BR" sz="2400" cap="all" dirty="0">
                <a:solidFill>
                  <a:srgbClr val="C00000"/>
                </a:solidFill>
              </a:rPr>
              <a:t>Exemplo de critério de aceite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596C8D6-9210-C39B-CAA2-272D8C181E69}"/>
              </a:ext>
            </a:extLst>
          </p:cNvPr>
          <p:cNvSpPr txBox="1"/>
          <p:nvPr/>
        </p:nvSpPr>
        <p:spPr>
          <a:xfrm>
            <a:off x="0" y="1346488"/>
            <a:ext cx="9143999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/>
              <a:t>Se o seu cliente é um aluno que precisa enviar áudios explicando suas dúvidas ao professor para não precisar escrever e assim gastar menos tempo, os critérios de aceitação devem ser </a:t>
            </a:r>
            <a:r>
              <a:rPr lang="pt-BR" sz="2400" dirty="0">
                <a:solidFill>
                  <a:srgbClr val="0033CC"/>
                </a:solidFill>
              </a:rPr>
              <a:t>detalhados</a:t>
            </a:r>
            <a:r>
              <a:rPr lang="pt-BR" sz="2400" dirty="0"/>
              <a:t> em conformidade com o que é preciso para fazer a entrega.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Ou seja, O PO deve dizer para o time no critério de aceite que precisa de:</a:t>
            </a:r>
          </a:p>
          <a:p>
            <a:pPr algn="just"/>
            <a:r>
              <a:rPr lang="pt-BR" sz="2400" dirty="0"/>
              <a:t>• Arquivos de áudio nos formatos WAV, MP3 e MPG4;</a:t>
            </a:r>
          </a:p>
          <a:p>
            <a:pPr algn="just"/>
            <a:r>
              <a:rPr lang="pt-BR" sz="2400" dirty="0"/>
              <a:t>• Arquivos de áudio de até 100mb;</a:t>
            </a:r>
          </a:p>
          <a:p>
            <a:pPr algn="just"/>
            <a:r>
              <a:rPr lang="pt-BR" sz="2400" dirty="0"/>
              <a:t>• Permitir que o aluno ouça o áudio enviado;</a:t>
            </a:r>
          </a:p>
          <a:p>
            <a:pPr algn="just"/>
            <a:r>
              <a:rPr lang="pt-BR" sz="2400" dirty="0"/>
              <a:t>• Não permitir que o áudio enviado seja excluído.</a:t>
            </a:r>
          </a:p>
          <a:p>
            <a:pPr algn="just"/>
            <a:r>
              <a:rPr lang="pt-BR" sz="2400" dirty="0"/>
              <a:t>• Entre outros.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Esses são os </a:t>
            </a:r>
            <a:r>
              <a:rPr lang="pt-BR" sz="2400" dirty="0">
                <a:solidFill>
                  <a:srgbClr val="0033CC"/>
                </a:solidFill>
              </a:rPr>
              <a:t>critérios</a:t>
            </a:r>
            <a:r>
              <a:rPr lang="pt-BR" sz="2400" dirty="0"/>
              <a:t> de aceitação da história e, sem esse </a:t>
            </a:r>
          </a:p>
          <a:p>
            <a:pPr algn="just"/>
            <a:r>
              <a:rPr lang="pt-BR" sz="2400" dirty="0"/>
              <a:t>detalhamento, a entrega está fadada ao </a:t>
            </a:r>
            <a:r>
              <a:rPr lang="pt-BR" sz="2400" dirty="0">
                <a:solidFill>
                  <a:srgbClr val="FF0000"/>
                </a:solidFill>
              </a:rPr>
              <a:t>fracasso</a:t>
            </a:r>
            <a:r>
              <a:rPr lang="pt-BR" sz="2400" dirty="0"/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344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3FD380-B32C-5814-9042-916ADBAB75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2266766-178C-3A2F-BE00-3EED3140A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12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6CBC8D4-58F3-B736-E63D-1A7F486C7470}"/>
              </a:ext>
            </a:extLst>
          </p:cNvPr>
          <p:cNvSpPr txBox="1"/>
          <p:nvPr/>
        </p:nvSpPr>
        <p:spPr>
          <a:xfrm>
            <a:off x="844084" y="541037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pt-BR" sz="2400" cap="all" dirty="0">
                <a:solidFill>
                  <a:srgbClr val="C00000"/>
                </a:solidFill>
              </a:rPr>
              <a:t>PBI/</a:t>
            </a:r>
            <a:r>
              <a:rPr lang="pt-BR" sz="2400" cap="all" dirty="0" err="1">
                <a:solidFill>
                  <a:srgbClr val="C00000"/>
                </a:solidFill>
              </a:rPr>
              <a:t>User</a:t>
            </a:r>
            <a:r>
              <a:rPr lang="pt-BR" sz="2400" cap="all" dirty="0">
                <a:solidFill>
                  <a:srgbClr val="C00000"/>
                </a:solidFill>
              </a:rPr>
              <a:t> Story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6B31B1-1779-BC5F-7489-608BAA8C0C27}"/>
              </a:ext>
            </a:extLst>
          </p:cNvPr>
          <p:cNvSpPr txBox="1"/>
          <p:nvPr/>
        </p:nvSpPr>
        <p:spPr>
          <a:xfrm>
            <a:off x="0" y="1346488"/>
            <a:ext cx="9143999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solidFill>
                  <a:srgbClr val="0033CC"/>
                </a:solidFill>
                <a:highlight>
                  <a:srgbClr val="FFFF00"/>
                </a:highlight>
              </a:rPr>
              <a:t>IMPORTANTE</a:t>
            </a:r>
          </a:p>
          <a:p>
            <a:pPr algn="just"/>
            <a:r>
              <a:rPr lang="pt-BR" sz="2400" dirty="0"/>
              <a:t>Os </a:t>
            </a:r>
            <a:r>
              <a:rPr lang="pt-BR" sz="2400" dirty="0" err="1"/>
              <a:t>PBIs</a:t>
            </a:r>
            <a:r>
              <a:rPr lang="pt-BR" sz="2400" dirty="0"/>
              <a:t>/</a:t>
            </a:r>
            <a:r>
              <a:rPr lang="pt-BR" sz="2400" dirty="0" err="1"/>
              <a:t>USs</a:t>
            </a:r>
            <a:r>
              <a:rPr lang="pt-BR" sz="2400" dirty="0"/>
              <a:t> devem seguir o padrão de escrita a seguir no campo Descrição: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• Como [</a:t>
            </a:r>
            <a:r>
              <a:rPr lang="pt-BR" sz="2400" dirty="0">
                <a:solidFill>
                  <a:srgbClr val="0033CC"/>
                </a:solidFill>
              </a:rPr>
              <a:t>tipo de usuário</a:t>
            </a:r>
            <a:r>
              <a:rPr lang="pt-BR" sz="2400" dirty="0"/>
              <a:t>], eu quero [</a:t>
            </a:r>
            <a:r>
              <a:rPr lang="pt-BR" sz="2400" dirty="0">
                <a:solidFill>
                  <a:srgbClr val="0033CC"/>
                </a:solidFill>
              </a:rPr>
              <a:t>meta ou objetivo</a:t>
            </a:r>
            <a:r>
              <a:rPr lang="pt-BR" sz="2400" dirty="0"/>
              <a:t>] para que eu [</a:t>
            </a:r>
            <a:r>
              <a:rPr lang="pt-BR" sz="2400" dirty="0">
                <a:solidFill>
                  <a:srgbClr val="0033CC"/>
                </a:solidFill>
              </a:rPr>
              <a:t>benefício ou resultado alcançado</a:t>
            </a:r>
            <a:r>
              <a:rPr lang="pt-BR" sz="2400" dirty="0"/>
              <a:t>].</a:t>
            </a:r>
          </a:p>
          <a:p>
            <a:pPr algn="just"/>
            <a:r>
              <a:rPr lang="pt-BR" sz="2400" dirty="0"/>
              <a:t>• Como um &lt;</a:t>
            </a:r>
            <a:r>
              <a:rPr lang="pt-BR" sz="2400" dirty="0">
                <a:solidFill>
                  <a:srgbClr val="0033CC"/>
                </a:solidFill>
              </a:rPr>
              <a:t>tipo de usuário</a:t>
            </a:r>
            <a:r>
              <a:rPr lang="pt-BR" sz="2400" dirty="0"/>
              <a:t>&gt;, eu quero &lt;</a:t>
            </a:r>
            <a:r>
              <a:rPr lang="pt-BR" sz="2400" dirty="0">
                <a:solidFill>
                  <a:srgbClr val="0033CC"/>
                </a:solidFill>
              </a:rPr>
              <a:t>algum objetivo</a:t>
            </a:r>
            <a:r>
              <a:rPr lang="pt-BR" sz="2400" dirty="0"/>
              <a:t>&gt; para que &lt;</a:t>
            </a:r>
            <a:r>
              <a:rPr lang="pt-BR" sz="2400" dirty="0">
                <a:solidFill>
                  <a:srgbClr val="0033CC"/>
                </a:solidFill>
              </a:rPr>
              <a:t>algum motivo</a:t>
            </a:r>
            <a:r>
              <a:rPr lang="pt-BR" sz="2400" dirty="0"/>
              <a:t>&gt;</a:t>
            </a:r>
          </a:p>
          <a:p>
            <a:pPr algn="just"/>
            <a:r>
              <a:rPr lang="pt-BR" sz="2400" dirty="0"/>
              <a:t>• Como [</a:t>
            </a:r>
            <a:r>
              <a:rPr lang="pt-BR" sz="2400" dirty="0">
                <a:solidFill>
                  <a:srgbClr val="0033CC"/>
                </a:solidFill>
              </a:rPr>
              <a:t>persona</a:t>
            </a:r>
            <a:r>
              <a:rPr lang="pt-BR" sz="2400" dirty="0"/>
              <a:t>], eu preciso/quero [</a:t>
            </a:r>
            <a:r>
              <a:rPr lang="pt-BR" sz="2400" dirty="0">
                <a:solidFill>
                  <a:srgbClr val="0033CC"/>
                </a:solidFill>
              </a:rPr>
              <a:t>necessidade específica da persona</a:t>
            </a:r>
            <a:r>
              <a:rPr lang="pt-BR" sz="2400" dirty="0"/>
              <a:t>], para que [</a:t>
            </a:r>
            <a:r>
              <a:rPr lang="pt-BR" sz="2400" dirty="0">
                <a:solidFill>
                  <a:srgbClr val="0033CC"/>
                </a:solidFill>
              </a:rPr>
              <a:t>que problema será resolvido ou o que será alcançado</a:t>
            </a:r>
            <a:r>
              <a:rPr lang="pt-BR" sz="2400" dirty="0"/>
              <a:t>].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/>
              <a:t>E devem conter critérios de aceite no campo Critérios de Aceite.</a:t>
            </a:r>
          </a:p>
          <a:p>
            <a:pPr algn="just"/>
            <a:r>
              <a:rPr lang="pt-BR" sz="2400" dirty="0"/>
              <a:t>Confira um exemplo no próximo slide: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62350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59716D27-A558-EC46-9FAC-71FBA5523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326" y="1335586"/>
            <a:ext cx="8245205" cy="5260476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F746E3-C9CD-D22D-F462-AE412C01EA1B}"/>
              </a:ext>
            </a:extLst>
          </p:cNvPr>
          <p:cNvSpPr txBox="1"/>
          <p:nvPr/>
        </p:nvSpPr>
        <p:spPr>
          <a:xfrm>
            <a:off x="844084" y="700691"/>
            <a:ext cx="22275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PBI/</a:t>
            </a:r>
            <a:r>
              <a:rPr lang="pt-BR" sz="2400" cap="all" dirty="0" err="1"/>
              <a:t>User</a:t>
            </a:r>
            <a:r>
              <a:rPr lang="pt-BR" sz="2400" cap="all" dirty="0"/>
              <a:t> Story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26AFB8D-2469-11F8-973E-7F509A3A2F84}"/>
              </a:ext>
            </a:extLst>
          </p:cNvPr>
          <p:cNvSpPr/>
          <p:nvPr/>
        </p:nvSpPr>
        <p:spPr>
          <a:xfrm>
            <a:off x="2815771" y="4107543"/>
            <a:ext cx="4572000" cy="79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49726FF-DCF2-03F7-377A-4E3235107D3E}"/>
              </a:ext>
            </a:extLst>
          </p:cNvPr>
          <p:cNvSpPr/>
          <p:nvPr/>
        </p:nvSpPr>
        <p:spPr>
          <a:xfrm>
            <a:off x="2815771" y="5028858"/>
            <a:ext cx="4572000" cy="15672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6884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23FB-4476-3586-3BCC-D39EF4106D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B56C38EA-4815-922F-859F-A190F4CD240D}"/>
              </a:ext>
            </a:extLst>
          </p:cNvPr>
          <p:cNvSpPr txBox="1"/>
          <p:nvPr/>
        </p:nvSpPr>
        <p:spPr>
          <a:xfrm>
            <a:off x="844084" y="700691"/>
            <a:ext cx="577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CRIANDO BACKLOG DO PRODUTO NO AZURE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317868A-A722-D7EF-22F3-F15E210085EF}"/>
              </a:ext>
            </a:extLst>
          </p:cNvPr>
          <p:cNvSpPr txBox="1"/>
          <p:nvPr/>
        </p:nvSpPr>
        <p:spPr>
          <a:xfrm>
            <a:off x="493487" y="2641324"/>
            <a:ext cx="828765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Criar um projeto do tipo </a:t>
            </a:r>
            <a:r>
              <a:rPr lang="pt-BR" sz="2800" dirty="0">
                <a:solidFill>
                  <a:srgbClr val="0033CC"/>
                </a:solidFill>
              </a:rPr>
              <a:t>Scrum</a:t>
            </a:r>
          </a:p>
          <a:p>
            <a:endParaRPr lang="pt-BR" sz="2800" dirty="0">
              <a:solidFill>
                <a:srgbClr val="0033CC"/>
              </a:solidFill>
            </a:endParaRPr>
          </a:p>
          <a:p>
            <a:r>
              <a:rPr lang="pt-BR" sz="2800" dirty="0"/>
              <a:t>• Acesse o Azure </a:t>
            </a:r>
            <a:r>
              <a:rPr lang="pt-BR" sz="2800" dirty="0" err="1"/>
              <a:t>DevOps</a:t>
            </a:r>
            <a:r>
              <a:rPr lang="pt-BR" sz="2800" dirty="0"/>
              <a:t>: dev.azure.com/RM----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Organization</a:t>
            </a:r>
            <a:r>
              <a:rPr lang="pt-BR" sz="2800" dirty="0"/>
              <a:t> &gt; New Project &gt; </a:t>
            </a:r>
            <a:r>
              <a:rPr lang="pt-BR" sz="2800" dirty="0" err="1"/>
              <a:t>Advanced</a:t>
            </a:r>
            <a:r>
              <a:rPr lang="pt-BR" sz="2800" dirty="0"/>
              <a:t> &gt; </a:t>
            </a:r>
            <a:r>
              <a:rPr lang="pt-BR" sz="2800" dirty="0" err="1"/>
              <a:t>Work</a:t>
            </a:r>
            <a:r>
              <a:rPr lang="pt-BR" sz="2800" dirty="0"/>
              <a:t> Item</a:t>
            </a:r>
          </a:p>
          <a:p>
            <a:r>
              <a:rPr lang="pt-BR" sz="2800" dirty="0"/>
              <a:t>• </a:t>
            </a:r>
            <a:r>
              <a:rPr lang="pt-BR" sz="2800" dirty="0" err="1"/>
              <a:t>Process</a:t>
            </a:r>
            <a:r>
              <a:rPr lang="pt-BR" sz="2800" dirty="0"/>
              <a:t>: Scrum &gt; </a:t>
            </a:r>
            <a:r>
              <a:rPr lang="pt-BR" sz="2800" dirty="0" err="1"/>
              <a:t>Create</a:t>
            </a:r>
            <a:endParaRPr lang="pt-BR" sz="2800" dirty="0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5591B5C8-6187-07B1-100D-F48D2ED3C7C0}"/>
              </a:ext>
            </a:extLst>
          </p:cNvPr>
          <p:cNvSpPr/>
          <p:nvPr/>
        </p:nvSpPr>
        <p:spPr>
          <a:xfrm>
            <a:off x="6415314" y="1567540"/>
            <a:ext cx="2235199" cy="1175657"/>
          </a:xfrm>
          <a:prstGeom prst="wedgeRoundRectCallout">
            <a:avLst>
              <a:gd name="adj1" fmla="val -23430"/>
              <a:gd name="adj2" fmla="val 945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Escrever/escolher  aqui o nome da sua </a:t>
            </a:r>
            <a:r>
              <a:rPr lang="pt-BR" b="1" dirty="0" err="1">
                <a:solidFill>
                  <a:schemeClr val="tx1"/>
                </a:solidFill>
              </a:rPr>
              <a:t>Organization</a:t>
            </a:r>
            <a:r>
              <a:rPr lang="pt-BR" b="1" dirty="0">
                <a:solidFill>
                  <a:schemeClr val="tx1"/>
                </a:solidFill>
              </a:rPr>
              <a:t> criada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93CA8A52-D750-ECA1-D2BD-6D79E842F56F}"/>
              </a:ext>
            </a:extLst>
          </p:cNvPr>
          <p:cNvSpPr/>
          <p:nvPr/>
        </p:nvSpPr>
        <p:spPr>
          <a:xfrm>
            <a:off x="6347785" y="3454398"/>
            <a:ext cx="1504449" cy="63862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2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8A17E5-CB01-7F84-20FA-5C1C2A56291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3F0C37-8E4D-49AA-BDCC-E9053823A152}" type="slidenum">
              <a:rPr lang="pt-BR" smtClean="0">
                <a:solidFill>
                  <a:prstClr val="black"/>
                </a:solidFill>
              </a:rPr>
              <a:pPr/>
              <a:t>15</a:t>
            </a:fld>
            <a:endParaRPr lang="pt-BR">
              <a:solidFill>
                <a:prstClr val="black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2612900E-BDE7-F82E-24E5-BC9BCD21D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2980"/>
            <a:ext cx="9144000" cy="294940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76799C-C268-61A0-219C-6F482AEDDA4D}"/>
              </a:ext>
            </a:extLst>
          </p:cNvPr>
          <p:cNvSpPr txBox="1"/>
          <p:nvPr/>
        </p:nvSpPr>
        <p:spPr>
          <a:xfrm>
            <a:off x="844084" y="700691"/>
            <a:ext cx="57794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CRIANDO BACKLOG DO PRODUTO NO AZURE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0C366E5-E323-0464-C880-F88C0EDDBE61}"/>
              </a:ext>
            </a:extLst>
          </p:cNvPr>
          <p:cNvSpPr/>
          <p:nvPr/>
        </p:nvSpPr>
        <p:spPr>
          <a:xfrm>
            <a:off x="7590970" y="2157494"/>
            <a:ext cx="1553029" cy="7982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CEB8BF3-55CA-1A9D-8C97-FEE7CDF0D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3915"/>
            <a:ext cx="9144000" cy="4886170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E8A5D20-1BBE-0E18-D649-883CA7417FF4}"/>
              </a:ext>
            </a:extLst>
          </p:cNvPr>
          <p:cNvSpPr txBox="1"/>
          <p:nvPr/>
        </p:nvSpPr>
        <p:spPr>
          <a:xfrm>
            <a:off x="844084" y="700691"/>
            <a:ext cx="6899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EDITAR - CRIANDO BACKLOG DO PRODUTO NO AZURE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53B7CFFC-B1F1-C1A1-524D-CB4C8FFE5CF1}"/>
              </a:ext>
            </a:extLst>
          </p:cNvPr>
          <p:cNvSpPr/>
          <p:nvPr/>
        </p:nvSpPr>
        <p:spPr>
          <a:xfrm>
            <a:off x="3773714" y="2046514"/>
            <a:ext cx="2032000" cy="8418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5444F1C-8552-5AD9-D2F6-088E76593AF7}"/>
              </a:ext>
            </a:extLst>
          </p:cNvPr>
          <p:cNvSpPr/>
          <p:nvPr/>
        </p:nvSpPr>
        <p:spPr>
          <a:xfrm>
            <a:off x="8200573" y="5625341"/>
            <a:ext cx="870857" cy="673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FD331B7-0C06-50A4-E4DD-882125379A05}"/>
              </a:ext>
            </a:extLst>
          </p:cNvPr>
          <p:cNvCxnSpPr>
            <a:stCxn id="10" idx="2"/>
          </p:cNvCxnSpPr>
          <p:nvPr/>
        </p:nvCxnSpPr>
        <p:spPr>
          <a:xfrm>
            <a:off x="4789714" y="2888343"/>
            <a:ext cx="1436915" cy="15820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0FE3A1D9-CD1F-6A65-8680-D7BC095E54EB}"/>
              </a:ext>
            </a:extLst>
          </p:cNvPr>
          <p:cNvCxnSpPr>
            <a:cxnSpLocks/>
          </p:cNvCxnSpPr>
          <p:nvPr/>
        </p:nvCxnSpPr>
        <p:spPr>
          <a:xfrm>
            <a:off x="5384800" y="5261428"/>
            <a:ext cx="11393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789F14A-2A49-8947-2046-4180193A367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7097484" y="4911440"/>
            <a:ext cx="1103089" cy="10508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968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8C7DEF4-6187-81FA-2C3A-BE51318B4B1F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7FCB095-B40D-3EE1-18E4-E526D5EE7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" y="1804986"/>
            <a:ext cx="9047719" cy="4321110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68701A20-6CD0-C7C8-D1FA-24E0F5B022DE}"/>
              </a:ext>
            </a:extLst>
          </p:cNvPr>
          <p:cNvSpPr/>
          <p:nvPr/>
        </p:nvSpPr>
        <p:spPr>
          <a:xfrm>
            <a:off x="81748" y="2525486"/>
            <a:ext cx="3503282" cy="265611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C64E776-03FB-8C3D-BFBF-EB822029365D}"/>
              </a:ext>
            </a:extLst>
          </p:cNvPr>
          <p:cNvSpPr/>
          <p:nvPr/>
        </p:nvSpPr>
        <p:spPr>
          <a:xfrm>
            <a:off x="7634516" y="1804986"/>
            <a:ext cx="870857" cy="67385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82ECCC1-4E18-FCB2-DE29-CA3FAB89AB64}"/>
              </a:ext>
            </a:extLst>
          </p:cNvPr>
          <p:cNvSpPr/>
          <p:nvPr/>
        </p:nvSpPr>
        <p:spPr>
          <a:xfrm>
            <a:off x="6129291" y="4844670"/>
            <a:ext cx="1200423" cy="9465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914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3691A1-6C4A-6897-C9E6-11BF60CEA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581C480-B797-ACB6-5500-56ABB712D358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70DAD47-209B-2856-42C5-0A31BC99E7E5}"/>
              </a:ext>
            </a:extLst>
          </p:cNvPr>
          <p:cNvSpPr txBox="1"/>
          <p:nvPr/>
        </p:nvSpPr>
        <p:spPr>
          <a:xfrm>
            <a:off x="290285" y="2048692"/>
            <a:ext cx="831668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Habilitar nível de </a:t>
            </a:r>
            <a:r>
              <a:rPr lang="pt-BR" sz="2800" u="sng" dirty="0"/>
              <a:t>Épicos</a:t>
            </a:r>
          </a:p>
          <a:p>
            <a:endParaRPr lang="pt-BR" sz="2800" dirty="0"/>
          </a:p>
          <a:p>
            <a:r>
              <a:rPr lang="pt-BR" sz="2800" dirty="0"/>
              <a:t>• Project Settings &gt; Boards: Team </a:t>
            </a:r>
            <a:r>
              <a:rPr lang="pt-BR" sz="2800" dirty="0" err="1"/>
              <a:t>configuration</a:t>
            </a:r>
            <a:endParaRPr lang="pt-BR" sz="2800" dirty="0"/>
          </a:p>
          <a:p>
            <a:endParaRPr lang="pt-BR" sz="2800" dirty="0"/>
          </a:p>
          <a:p>
            <a:r>
              <a:rPr lang="pt-BR" sz="2800" dirty="0"/>
              <a:t>• Backlog </a:t>
            </a:r>
            <a:r>
              <a:rPr lang="pt-BR" sz="2800" dirty="0" err="1"/>
              <a:t>navigation</a:t>
            </a:r>
            <a:r>
              <a:rPr lang="pt-BR" sz="2800" dirty="0"/>
              <a:t> </a:t>
            </a:r>
            <a:r>
              <a:rPr lang="pt-BR" sz="2800" dirty="0" err="1"/>
              <a:t>levels</a:t>
            </a:r>
            <a:r>
              <a:rPr lang="pt-BR" sz="2800" dirty="0"/>
              <a:t> &gt; Marcar </a:t>
            </a:r>
            <a:r>
              <a:rPr lang="pt-BR" sz="2800" dirty="0" err="1"/>
              <a:t>Epics</a:t>
            </a:r>
            <a:r>
              <a:rPr lang="pt-BR" sz="2800" dirty="0"/>
              <a:t>/Épicos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8F392F7-072B-B3AD-2E2C-15504466B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265" y="4452937"/>
            <a:ext cx="1562100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09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C9C4ABF5-1115-B34C-2FF1-C1CDE888EFBB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07EA6AA-1C83-1A69-F17C-BBF55F9EE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2324"/>
            <a:ext cx="9144000" cy="485377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0DD7DAC-7A1B-ADEF-3C99-72E3887E0D91}"/>
              </a:ext>
            </a:extLst>
          </p:cNvPr>
          <p:cNvSpPr/>
          <p:nvPr/>
        </p:nvSpPr>
        <p:spPr>
          <a:xfrm>
            <a:off x="0" y="5248747"/>
            <a:ext cx="464457" cy="52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47CC68E-379D-8EF1-3526-FBFE99063DE0}"/>
              </a:ext>
            </a:extLst>
          </p:cNvPr>
          <p:cNvCxnSpPr>
            <a:cxnSpLocks/>
          </p:cNvCxnSpPr>
          <p:nvPr/>
        </p:nvCxnSpPr>
        <p:spPr>
          <a:xfrm flipV="1">
            <a:off x="261525" y="5094514"/>
            <a:ext cx="348075" cy="342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EFDFD2CB-1F62-8885-F82C-6968773DF71E}"/>
              </a:ext>
            </a:extLst>
          </p:cNvPr>
          <p:cNvCxnSpPr>
            <a:cxnSpLocks/>
          </p:cNvCxnSpPr>
          <p:nvPr/>
        </p:nvCxnSpPr>
        <p:spPr>
          <a:xfrm flipV="1">
            <a:off x="1633125" y="3149600"/>
            <a:ext cx="834304" cy="177199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6869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21424" r="22056"/>
          <a:stretch/>
        </p:blipFill>
        <p:spPr>
          <a:xfrm>
            <a:off x="0" y="2631013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303030"/>
                </a:solidFill>
                <a:latin typeface="Gotham-Bold"/>
                <a:cs typeface="Gotham-Bold"/>
              </a:rPr>
              <a:t>FEVEREIRO/2026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11882" y="4898189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966" y="3145118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EA16A613-6823-E55A-4CF9-852C00F685B9}"/>
              </a:ext>
            </a:extLst>
          </p:cNvPr>
          <p:cNvSpPr txBox="1"/>
          <p:nvPr/>
        </p:nvSpPr>
        <p:spPr>
          <a:xfrm>
            <a:off x="1011882" y="3293781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ENGENHARIA DE SW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60F12A6D-3EE5-FD25-A64E-376A6DD799EE}"/>
              </a:ext>
            </a:extLst>
          </p:cNvPr>
          <p:cNvSpPr txBox="1"/>
          <p:nvPr/>
        </p:nvSpPr>
        <p:spPr>
          <a:xfrm>
            <a:off x="1011882" y="3857840"/>
            <a:ext cx="6579089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TESTING, COMPLIANCE &amp; QUALITY ASSURANCE</a:t>
            </a:r>
          </a:p>
          <a:p>
            <a:pPr>
              <a:lnSpc>
                <a:spcPct val="90000"/>
              </a:lnSpc>
            </a:pPr>
            <a:r>
              <a:rPr lang="pt-BR" sz="2200" dirty="0">
                <a:solidFill>
                  <a:srgbClr val="FFFFFF"/>
                </a:solidFill>
                <a:latin typeface="Gotham-Book"/>
                <a:cs typeface="Gotham-Book"/>
              </a:rPr>
              <a:t>Gestão Ágil de Projetos com SCRUM no Azure </a:t>
            </a:r>
            <a:r>
              <a:rPr lang="pt-BR" sz="2200" dirty="0" err="1">
                <a:solidFill>
                  <a:srgbClr val="FFFFFF"/>
                </a:solidFill>
                <a:latin typeface="Gotham-Book"/>
                <a:cs typeface="Gotham-Book"/>
              </a:rPr>
              <a:t>DevOps</a:t>
            </a:r>
            <a:endParaRPr lang="en-US" sz="2200" dirty="0">
              <a:solidFill>
                <a:srgbClr val="FFFFFF"/>
              </a:solidFill>
              <a:latin typeface="Gotham-Book"/>
              <a:cs typeface="Gotham-Book"/>
            </a:endParaRPr>
          </a:p>
        </p:txBody>
      </p:sp>
    </p:spTree>
    <p:extLst>
      <p:ext uri="{BB962C8B-B14F-4D97-AF65-F5344CB8AC3E}">
        <p14:creationId xmlns:p14="http://schemas.microsoft.com/office/powerpoint/2010/main" val="64882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9CBCD-1942-A3A4-EB4B-ECA813C1E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791D0B0F-DE16-1B0A-D7A6-5E33D7EB6222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ED888A9-752F-D09F-10A4-86AF5DB6121B}"/>
              </a:ext>
            </a:extLst>
          </p:cNvPr>
          <p:cNvSpPr txBox="1"/>
          <p:nvPr/>
        </p:nvSpPr>
        <p:spPr>
          <a:xfrm>
            <a:off x="0" y="2014748"/>
            <a:ext cx="9143999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Criar Backlog do produto - Épico</a:t>
            </a:r>
          </a:p>
          <a:p>
            <a:endParaRPr lang="pt-BR" sz="2800" dirty="0"/>
          </a:p>
          <a:p>
            <a:r>
              <a:rPr lang="pt-BR" sz="2800" dirty="0"/>
              <a:t>• Boards &gt; Backlogs</a:t>
            </a:r>
          </a:p>
          <a:p>
            <a:r>
              <a:rPr lang="pt-BR" sz="2800" dirty="0"/>
              <a:t>• Selecionar Tipo de </a:t>
            </a:r>
            <a:r>
              <a:rPr lang="pt-BR" sz="2800" dirty="0" err="1"/>
              <a:t>Work</a:t>
            </a:r>
            <a:r>
              <a:rPr lang="pt-BR" sz="2800" dirty="0"/>
              <a:t> Item: </a:t>
            </a:r>
            <a:r>
              <a:rPr lang="pt-BR" sz="2800" dirty="0" err="1"/>
              <a:t>Epics</a:t>
            </a:r>
            <a:r>
              <a:rPr lang="pt-BR" sz="2800" dirty="0"/>
              <a:t>/Épicos</a:t>
            </a:r>
          </a:p>
          <a:p>
            <a:r>
              <a:rPr lang="pt-BR" sz="2800" dirty="0"/>
              <a:t>• Clicar em New </a:t>
            </a:r>
            <a:r>
              <a:rPr lang="pt-BR" sz="2800" dirty="0" err="1"/>
              <a:t>Work</a:t>
            </a:r>
            <a:r>
              <a:rPr lang="pt-BR" sz="2800" dirty="0"/>
              <a:t> Item</a:t>
            </a:r>
          </a:p>
          <a:p>
            <a:r>
              <a:rPr lang="pt-BR" sz="2800" dirty="0"/>
              <a:t>• Digitar o nome do Épico</a:t>
            </a:r>
          </a:p>
          <a:p>
            <a:r>
              <a:rPr lang="pt-BR" sz="2800" dirty="0"/>
              <a:t>• Confirmar adicionando no topo, embaixo ou na seleção</a:t>
            </a:r>
          </a:p>
        </p:txBody>
      </p:sp>
      <p:pic>
        <p:nvPicPr>
          <p:cNvPr id="12" name="Gráfico 11" descr="Coroa com preenchimento sólido">
            <a:extLst>
              <a:ext uri="{FF2B5EF4-FFF2-40B4-BE49-F238E27FC236}">
                <a16:creationId xmlns:a16="http://schemas.microsoft.com/office/drawing/2014/main" id="{45C57B73-7235-2FD4-3C09-117F4642C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53430" y="1694544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73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87FDD502-F7A3-DA69-DC39-D022389B8F2E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709528-F2A5-8ECA-9A12-40207E21D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6926"/>
            <a:ext cx="9144000" cy="473917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0A8297-6CAE-BBAD-15AD-F197CA51EF80}"/>
              </a:ext>
            </a:extLst>
          </p:cNvPr>
          <p:cNvSpPr/>
          <p:nvPr/>
        </p:nvSpPr>
        <p:spPr>
          <a:xfrm>
            <a:off x="4572000" y="1533090"/>
            <a:ext cx="1669143" cy="52793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F20194D4-E57A-5185-7805-72B74431445B}"/>
              </a:ext>
            </a:extLst>
          </p:cNvPr>
          <p:cNvCxnSpPr>
            <a:cxnSpLocks/>
          </p:cNvCxnSpPr>
          <p:nvPr/>
        </p:nvCxnSpPr>
        <p:spPr>
          <a:xfrm>
            <a:off x="6241143" y="1848734"/>
            <a:ext cx="1034276" cy="405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0E593492-65B2-A929-ED2A-EA88A9AAF172}"/>
              </a:ext>
            </a:extLst>
          </p:cNvPr>
          <p:cNvCxnSpPr>
            <a:cxnSpLocks/>
          </p:cNvCxnSpPr>
          <p:nvPr/>
        </p:nvCxnSpPr>
        <p:spPr>
          <a:xfrm flipH="1">
            <a:off x="6216377" y="2481943"/>
            <a:ext cx="416652" cy="2117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51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3E5C412F-5014-B5CB-2A89-4FA69C302EB5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F755E7A-E481-6858-33EF-5A018083F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8454"/>
            <a:ext cx="9144000" cy="486764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BEF535B-5721-C1A5-C4BD-3307D7E67928}"/>
              </a:ext>
            </a:extLst>
          </p:cNvPr>
          <p:cNvSpPr/>
          <p:nvPr/>
        </p:nvSpPr>
        <p:spPr>
          <a:xfrm>
            <a:off x="2786744" y="1533090"/>
            <a:ext cx="3454400" cy="22986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958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D7C3376-BE29-AF18-B425-641C3AAC8481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9FF9A5B-5941-546D-91E0-ED2C112C5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44" y="3894590"/>
            <a:ext cx="7210425" cy="258127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4FCB0FD7-8877-F0B1-92E4-B128FF0560E1}"/>
              </a:ext>
            </a:extLst>
          </p:cNvPr>
          <p:cNvSpPr/>
          <p:nvPr/>
        </p:nvSpPr>
        <p:spPr>
          <a:xfrm>
            <a:off x="452209" y="5109028"/>
            <a:ext cx="2145848" cy="1146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2D80D42-C3F9-0F4B-1250-24E46E3159EE}"/>
              </a:ext>
            </a:extLst>
          </p:cNvPr>
          <p:cNvSpPr txBox="1"/>
          <p:nvPr/>
        </p:nvSpPr>
        <p:spPr>
          <a:xfrm>
            <a:off x="452209" y="1461189"/>
            <a:ext cx="86214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Criar Backlog do produto - Feature</a:t>
            </a:r>
          </a:p>
          <a:p>
            <a:endParaRPr lang="pt-BR" sz="2400" dirty="0"/>
          </a:p>
          <a:p>
            <a:r>
              <a:rPr lang="pt-BR" sz="2400" dirty="0"/>
              <a:t>• Do lado esquerdo da linha em que o Épico foi criado clique no sinal de +</a:t>
            </a:r>
          </a:p>
          <a:p>
            <a:r>
              <a:rPr lang="pt-BR" sz="2400" dirty="0"/>
              <a:t>• Na tela de adicionar feature preencha as informações</a:t>
            </a:r>
          </a:p>
          <a:p>
            <a:r>
              <a:rPr lang="pt-BR" sz="2400" dirty="0"/>
              <a:t>• Clique em </a:t>
            </a:r>
            <a:r>
              <a:rPr lang="pt-BR" sz="2400" i="1" dirty="0" err="1"/>
              <a:t>save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close</a:t>
            </a:r>
          </a:p>
        </p:txBody>
      </p:sp>
      <p:pic>
        <p:nvPicPr>
          <p:cNvPr id="16" name="Gráfico 15" descr="Troféu com preenchimento sólido">
            <a:extLst>
              <a:ext uri="{FF2B5EF4-FFF2-40B4-BE49-F238E27FC236}">
                <a16:creationId xmlns:a16="http://schemas.microsoft.com/office/drawing/2014/main" id="{60072EE2-A239-209A-6E52-31C02B704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4815" y="51137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16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>
            <a:extLst>
              <a:ext uri="{FF2B5EF4-FFF2-40B4-BE49-F238E27FC236}">
                <a16:creationId xmlns:a16="http://schemas.microsoft.com/office/drawing/2014/main" id="{1EC98A70-08B3-52CF-5993-2CFCC7F2E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519"/>
            <a:ext cx="9144000" cy="4470961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B2D5F6FF-D5E7-4DC7-1614-692CD915B943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D32D9BD-641A-4816-782D-CBD63FE624D8}"/>
              </a:ext>
            </a:extLst>
          </p:cNvPr>
          <p:cNvSpPr/>
          <p:nvPr/>
        </p:nvSpPr>
        <p:spPr>
          <a:xfrm>
            <a:off x="7554683" y="1727205"/>
            <a:ext cx="1598567" cy="65314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E1BC9D5-CAC6-FFFD-397E-38C37C97CE68}"/>
              </a:ext>
            </a:extLst>
          </p:cNvPr>
          <p:cNvSpPr/>
          <p:nvPr/>
        </p:nvSpPr>
        <p:spPr>
          <a:xfrm>
            <a:off x="5264" y="1171801"/>
            <a:ext cx="1598567" cy="1146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A584A243-8556-AAA2-069A-570E0A619EC1}"/>
              </a:ext>
            </a:extLst>
          </p:cNvPr>
          <p:cNvSpPr/>
          <p:nvPr/>
        </p:nvSpPr>
        <p:spPr>
          <a:xfrm>
            <a:off x="-9250" y="2780045"/>
            <a:ext cx="5365021" cy="31853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652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306A0C7-179E-CC84-CA5B-BE6B584F59A5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705B5C0-1AB4-0449-42C6-15371DF13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76" y="3876670"/>
            <a:ext cx="7458075" cy="276225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1F5F2BE-1E9F-4DDE-8FA8-3FA0FC8491D3}"/>
              </a:ext>
            </a:extLst>
          </p:cNvPr>
          <p:cNvSpPr txBox="1"/>
          <p:nvPr/>
        </p:nvSpPr>
        <p:spPr>
          <a:xfrm>
            <a:off x="2" y="1554853"/>
            <a:ext cx="91439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Criar Backlog do produto - PBI</a:t>
            </a:r>
          </a:p>
          <a:p>
            <a:endParaRPr lang="pt-BR" sz="2400" dirty="0"/>
          </a:p>
          <a:p>
            <a:r>
              <a:rPr lang="pt-BR" sz="2400" dirty="0"/>
              <a:t>• Do lado esquerdo da linha em que a Feature foi criada clique no sinal de +</a:t>
            </a:r>
          </a:p>
          <a:p>
            <a:r>
              <a:rPr lang="pt-BR" sz="2400" dirty="0"/>
              <a:t>• Na tela de adicionar PBI preencha as informações</a:t>
            </a:r>
          </a:p>
          <a:p>
            <a:r>
              <a:rPr lang="pt-BR" sz="2400" dirty="0"/>
              <a:t>• Clique em </a:t>
            </a:r>
            <a:r>
              <a:rPr lang="pt-BR" sz="2400" i="1" dirty="0" err="1"/>
              <a:t>save</a:t>
            </a:r>
            <a:r>
              <a:rPr lang="pt-BR" sz="2400" i="1" dirty="0"/>
              <a:t> </a:t>
            </a:r>
            <a:r>
              <a:rPr lang="pt-BR" sz="2400" i="1" dirty="0" err="1"/>
              <a:t>and</a:t>
            </a:r>
            <a:r>
              <a:rPr lang="pt-BR" sz="2400" i="1" dirty="0"/>
              <a:t> close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0E491E6-EFB9-A043-EF0A-45F4C392C88E}"/>
              </a:ext>
            </a:extLst>
          </p:cNvPr>
          <p:cNvSpPr/>
          <p:nvPr/>
        </p:nvSpPr>
        <p:spPr>
          <a:xfrm>
            <a:off x="755876" y="5488435"/>
            <a:ext cx="4512810" cy="11466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945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9AC9F3A-076B-0373-914E-1D64DF8C4195}"/>
              </a:ext>
            </a:extLst>
          </p:cNvPr>
          <p:cNvSpPr/>
          <p:nvPr/>
        </p:nvSpPr>
        <p:spPr>
          <a:xfrm>
            <a:off x="813070" y="731904"/>
            <a:ext cx="618707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o backlog do produto no </a:t>
            </a:r>
            <a:r>
              <a:rPr lang="pt-BR" sz="2400" b="1" cap="all" dirty="0" err="1"/>
              <a:t>azure</a:t>
            </a:r>
            <a:endParaRPr lang="pt-BR" sz="2400" b="1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FB477C-B818-41AA-A26B-BA44DC1F4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06272"/>
            <a:ext cx="9144000" cy="3887056"/>
          </a:xfrm>
          <a:prstGeom prst="rect">
            <a:avLst/>
          </a:prstGeom>
        </p:spPr>
      </p:pic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429B468-8107-4F12-2994-323CBF5F15BE}"/>
              </a:ext>
            </a:extLst>
          </p:cNvPr>
          <p:cNvCxnSpPr>
            <a:cxnSpLocks/>
          </p:cNvCxnSpPr>
          <p:nvPr/>
        </p:nvCxnSpPr>
        <p:spPr>
          <a:xfrm>
            <a:off x="3164114" y="5012848"/>
            <a:ext cx="3836034" cy="4056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A4AB704B-BCAA-44D4-76F3-E2A06B7555E6}"/>
              </a:ext>
            </a:extLst>
          </p:cNvPr>
          <p:cNvCxnSpPr>
            <a:cxnSpLocks/>
          </p:cNvCxnSpPr>
          <p:nvPr/>
        </p:nvCxnSpPr>
        <p:spPr>
          <a:xfrm>
            <a:off x="3164114" y="5336460"/>
            <a:ext cx="3836034" cy="2950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1C1CD21-91DF-8F38-72AD-17BBAF576FA9}"/>
              </a:ext>
            </a:extLst>
          </p:cNvPr>
          <p:cNvCxnSpPr>
            <a:cxnSpLocks/>
          </p:cNvCxnSpPr>
          <p:nvPr/>
        </p:nvCxnSpPr>
        <p:spPr>
          <a:xfrm>
            <a:off x="3164114" y="5631543"/>
            <a:ext cx="3836034" cy="152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8D704289-A2AA-7FA8-3FF4-C109B9B4D253}"/>
              </a:ext>
            </a:extLst>
          </p:cNvPr>
          <p:cNvSpPr txBox="1"/>
          <p:nvPr/>
        </p:nvSpPr>
        <p:spPr>
          <a:xfrm>
            <a:off x="0" y="1324195"/>
            <a:ext cx="91439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Verifique os itens foram criados no mesmo Sprint que o Épico</a:t>
            </a:r>
          </a:p>
          <a:p>
            <a:r>
              <a:rPr lang="pt-BR" sz="2400" dirty="0"/>
              <a:t>No caso, no Sprint 1 que já veio </a:t>
            </a:r>
            <a:r>
              <a:rPr lang="pt-BR" sz="2400" dirty="0" err="1"/>
              <a:t>pré</a:t>
            </a:r>
            <a:r>
              <a:rPr lang="pt-BR" sz="2400" dirty="0"/>
              <a:t> configurada no Azure</a:t>
            </a:r>
          </a:p>
          <a:p>
            <a:r>
              <a:rPr lang="pt-BR" sz="2400" dirty="0"/>
              <a:t>Próximos passos serão criar as </a:t>
            </a:r>
            <a:r>
              <a:rPr lang="pt-BR" sz="2400" b="1" dirty="0"/>
              <a:t>Releases</a:t>
            </a:r>
            <a:r>
              <a:rPr lang="pt-BR" sz="2400" dirty="0"/>
              <a:t> para organizar Sprints</a:t>
            </a:r>
          </a:p>
        </p:txBody>
      </p:sp>
    </p:spTree>
    <p:extLst>
      <p:ext uri="{BB962C8B-B14F-4D97-AF65-F5344CB8AC3E}">
        <p14:creationId xmlns:p14="http://schemas.microsoft.com/office/powerpoint/2010/main" val="105879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85308FF4-02FC-4943-A154-7AB7B78C2A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15137" y="1263049"/>
            <a:ext cx="3077765" cy="147731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 lIns="91426" tIns="45713" rIns="91426" bIns="45713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pt-BR" sz="3600" b="1" cap="all" dirty="0">
                <a:solidFill>
                  <a:srgbClr val="ED145B"/>
                </a:solidFill>
                <a:latin typeface="Gotham HTF Light" pitchFamily="50" charset="0"/>
              </a:rPr>
              <a:t>Release </a:t>
            </a:r>
          </a:p>
          <a:p>
            <a:pPr algn="ctr">
              <a:spcBef>
                <a:spcPct val="50000"/>
              </a:spcBef>
              <a:defRPr/>
            </a:pPr>
            <a:r>
              <a:rPr lang="pt-BR" sz="3600" b="1" cap="all" dirty="0" err="1">
                <a:solidFill>
                  <a:srgbClr val="ED145B"/>
                </a:solidFill>
                <a:latin typeface="Gotham HTF Light" pitchFamily="50" charset="0"/>
              </a:rPr>
              <a:t>plan</a:t>
            </a:r>
            <a:endParaRPr lang="pt-BR" sz="3600" b="1" cap="all" dirty="0">
              <a:solidFill>
                <a:srgbClr val="ED145B"/>
              </a:solidFill>
              <a:latin typeface="Gotham HTF Light" pitchFamily="50" charset="0"/>
            </a:endParaRPr>
          </a:p>
        </p:txBody>
      </p:sp>
      <p:pic>
        <p:nvPicPr>
          <p:cNvPr id="4098" name="Picture 2" descr="7 Tips for Planning a Successful Product Launch - FreeUp">
            <a:extLst>
              <a:ext uri="{FF2B5EF4-FFF2-40B4-BE49-F238E27FC236}">
                <a16:creationId xmlns:a16="http://schemas.microsoft.com/office/drawing/2014/main" id="{81BC7D85-EE40-1540-DFB2-EAA082376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2893501"/>
            <a:ext cx="714375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7755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Agile Memes: Scrum Team Meme * 30 = Fun">
            <a:extLst>
              <a:ext uri="{FF2B5EF4-FFF2-40B4-BE49-F238E27FC236}">
                <a16:creationId xmlns:a16="http://schemas.microsoft.com/office/drawing/2014/main" id="{84B88016-BA06-13DC-6BC4-7237471C8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824" y="1086807"/>
            <a:ext cx="5890278" cy="4973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1EE6004-F4CB-0DE8-4960-1184908F9D41}"/>
              </a:ext>
            </a:extLst>
          </p:cNvPr>
          <p:cNvSpPr/>
          <p:nvPr/>
        </p:nvSpPr>
        <p:spPr>
          <a:xfrm>
            <a:off x="885640" y="572250"/>
            <a:ext cx="548162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Releases NO SCRUM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46922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5589" y="2131657"/>
            <a:ext cx="5564952" cy="3297417"/>
          </a:xfrm>
          <a:prstGeom prst="rect">
            <a:avLst/>
          </a:prstGeom>
          <a:noFill/>
        </p:spPr>
      </p:pic>
      <p:sp>
        <p:nvSpPr>
          <p:cNvPr id="5" name="CaixaDeTexto 4"/>
          <p:cNvSpPr txBox="1"/>
          <p:nvPr/>
        </p:nvSpPr>
        <p:spPr>
          <a:xfrm>
            <a:off x="384458" y="1551368"/>
            <a:ext cx="6832268" cy="461651"/>
          </a:xfrm>
          <a:prstGeom prst="rect">
            <a:avLst/>
          </a:prstGeom>
          <a:noFill/>
        </p:spPr>
        <p:txBody>
          <a:bodyPr wrap="square" lIns="91426" tIns="45713" rIns="91426" bIns="45713" rtlCol="0">
            <a:spAutoFit/>
          </a:bodyPr>
          <a:lstStyle/>
          <a:p>
            <a:r>
              <a:rPr lang="pt-BR" sz="2400" dirty="0"/>
              <a:t>Materiais necessários para o Release </a:t>
            </a:r>
            <a:r>
              <a:rPr lang="pt-BR" sz="2400" dirty="0" err="1"/>
              <a:t>Plan</a:t>
            </a:r>
            <a:r>
              <a:rPr lang="pt-BR" sz="2400" dirty="0"/>
              <a:t>:</a:t>
            </a:r>
          </a:p>
        </p:txBody>
      </p:sp>
      <p:grpSp>
        <p:nvGrpSpPr>
          <p:cNvPr id="2" name="Grupo 7"/>
          <p:cNvGrpSpPr/>
          <p:nvPr/>
        </p:nvGrpSpPr>
        <p:grpSpPr>
          <a:xfrm>
            <a:off x="6698581" y="4185785"/>
            <a:ext cx="1924925" cy="1341994"/>
            <a:chOff x="5982795" y="4262511"/>
            <a:chExt cx="1924925" cy="1787670"/>
          </a:xfrm>
        </p:grpSpPr>
        <p:pic>
          <p:nvPicPr>
            <p:cNvPr id="9" name="Picture 8" descr="Resultado de imagem para folder icon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82795" y="4606487"/>
              <a:ext cx="1924925" cy="1443694"/>
            </a:xfrm>
            <a:prstGeom prst="rect">
              <a:avLst/>
            </a:prstGeom>
            <a:noFill/>
          </p:spPr>
        </p:pic>
        <p:sp>
          <p:nvSpPr>
            <p:cNvPr id="10" name="CaixaDeTexto 9"/>
            <p:cNvSpPr txBox="1"/>
            <p:nvPr/>
          </p:nvSpPr>
          <p:spPr>
            <a:xfrm>
              <a:off x="6288270" y="4262511"/>
              <a:ext cx="1619450" cy="49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err="1"/>
                <a:t>User</a:t>
              </a:r>
              <a:r>
                <a:rPr lang="pt-BR" b="1" dirty="0"/>
                <a:t> </a:t>
              </a:r>
              <a:r>
                <a:rPr lang="pt-BR" b="1" dirty="0" err="1"/>
                <a:t>Stories</a:t>
              </a:r>
              <a:endParaRPr lang="pt-BR" b="1" dirty="0"/>
            </a:p>
          </p:txBody>
        </p:sp>
      </p:grpSp>
      <p:sp>
        <p:nvSpPr>
          <p:cNvPr id="11" name="Texto explicativo retangular com cantos arredondados 10"/>
          <p:cNvSpPr/>
          <p:nvPr/>
        </p:nvSpPr>
        <p:spPr>
          <a:xfrm>
            <a:off x="6361813" y="1266761"/>
            <a:ext cx="2616591" cy="2193715"/>
          </a:xfrm>
          <a:prstGeom prst="wedgeRoundRectCallout">
            <a:avLst>
              <a:gd name="adj1" fmla="val -92247"/>
              <a:gd name="adj2" fmla="val 13098"/>
              <a:gd name="adj3" fmla="val 16667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26" tIns="45713" rIns="91426" bIns="45713" rtlCol="0" anchor="ctr"/>
          <a:lstStyle/>
          <a:p>
            <a:pPr algn="ctr"/>
            <a:r>
              <a:rPr lang="pt-BR" sz="1700" dirty="0">
                <a:solidFill>
                  <a:schemeClr val="tx1"/>
                </a:solidFill>
              </a:rPr>
              <a:t>Para fechar </a:t>
            </a:r>
            <a:r>
              <a:rPr lang="pt-BR" sz="1700" b="1" dirty="0">
                <a:solidFill>
                  <a:srgbClr val="0033CC"/>
                </a:solidFill>
              </a:rPr>
              <a:t>o Release </a:t>
            </a:r>
            <a:r>
              <a:rPr lang="pt-BR" sz="1700" b="1" dirty="0" err="1">
                <a:solidFill>
                  <a:srgbClr val="0033CC"/>
                </a:solidFill>
              </a:rPr>
              <a:t>Plan</a:t>
            </a:r>
            <a:r>
              <a:rPr lang="pt-BR" sz="1700" dirty="0">
                <a:solidFill>
                  <a:schemeClr val="tx1"/>
                </a:solidFill>
              </a:rPr>
              <a:t> temos que completar as informações do</a:t>
            </a:r>
          </a:p>
          <a:p>
            <a:pPr algn="ctr"/>
            <a:r>
              <a:rPr lang="pt-BR" sz="1700" dirty="0" err="1">
                <a:solidFill>
                  <a:schemeClr val="tx1"/>
                </a:solidFill>
              </a:rPr>
              <a:t>Product</a:t>
            </a:r>
            <a:r>
              <a:rPr lang="pt-BR" sz="1700" dirty="0">
                <a:solidFill>
                  <a:schemeClr val="tx1"/>
                </a:solidFill>
              </a:rPr>
              <a:t> </a:t>
            </a:r>
            <a:r>
              <a:rPr lang="pt-BR" sz="1700" dirty="0" err="1">
                <a:solidFill>
                  <a:schemeClr val="tx1"/>
                </a:solidFill>
              </a:rPr>
              <a:t>Backlog</a:t>
            </a:r>
            <a:r>
              <a:rPr lang="pt-BR" sz="1700" dirty="0">
                <a:solidFill>
                  <a:schemeClr val="tx1"/>
                </a:solidFill>
              </a:rPr>
              <a:t> (itens de entrega para que se tenha o produto final</a:t>
            </a:r>
          </a:p>
          <a:p>
            <a:pPr algn="ctr"/>
            <a:r>
              <a:rPr lang="pt-BR" sz="1700" dirty="0">
                <a:solidFill>
                  <a:schemeClr val="tx1"/>
                </a:solidFill>
              </a:rPr>
              <a:t>esperado)</a:t>
            </a:r>
          </a:p>
        </p:txBody>
      </p:sp>
      <p:sp>
        <p:nvSpPr>
          <p:cNvPr id="12" name="Retângulo de cantos arredondados 11"/>
          <p:cNvSpPr/>
          <p:nvPr/>
        </p:nvSpPr>
        <p:spPr>
          <a:xfrm>
            <a:off x="2843358" y="2618160"/>
            <a:ext cx="702261" cy="48650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6624763" y="4185785"/>
            <a:ext cx="2160803" cy="156762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607" tIns="34304" rIns="68607" bIns="34304" rtlCol="0" anchor="ctr"/>
          <a:lstStyle/>
          <a:p>
            <a:pPr algn="ctr"/>
            <a:endParaRPr lang="pt-BR"/>
          </a:p>
        </p:txBody>
      </p:sp>
      <p:sp>
        <p:nvSpPr>
          <p:cNvPr id="14" name="Arco 13"/>
          <p:cNvSpPr/>
          <p:nvPr/>
        </p:nvSpPr>
        <p:spPr>
          <a:xfrm>
            <a:off x="3406049" y="1807321"/>
            <a:ext cx="4969846" cy="2756857"/>
          </a:xfrm>
          <a:prstGeom prst="arc">
            <a:avLst>
              <a:gd name="adj1" fmla="val 11419257"/>
              <a:gd name="adj2" fmla="val 1703856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68607" tIns="34304" rIns="68607" bIns="34304"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7952F744-B07A-E97D-3861-D223503CA5ED}"/>
              </a:ext>
            </a:extLst>
          </p:cNvPr>
          <p:cNvSpPr/>
          <p:nvPr/>
        </p:nvSpPr>
        <p:spPr>
          <a:xfrm>
            <a:off x="871126" y="572250"/>
            <a:ext cx="548162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Releases NO SCRUM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98556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47485" y="274638"/>
            <a:ext cx="8229600" cy="1143000"/>
          </a:xfrm>
        </p:spPr>
        <p:txBody>
          <a:bodyPr/>
          <a:lstStyle/>
          <a:p>
            <a:r>
              <a:rPr lang="en-US" dirty="0" err="1"/>
              <a:t>Conteúdo</a:t>
            </a:r>
            <a:endParaRPr lang="en-US" dirty="0"/>
          </a:p>
        </p:txBody>
      </p:sp>
      <p:grpSp>
        <p:nvGrpSpPr>
          <p:cNvPr id="2" name="Group 88"/>
          <p:cNvGrpSpPr>
            <a:grpSpLocks/>
          </p:cNvGrpSpPr>
          <p:nvPr/>
        </p:nvGrpSpPr>
        <p:grpSpPr bwMode="auto">
          <a:xfrm>
            <a:off x="1451429" y="1763736"/>
            <a:ext cx="762000" cy="665163"/>
            <a:chOff x="1110" y="2656"/>
            <a:chExt cx="1549" cy="1351"/>
          </a:xfrm>
        </p:grpSpPr>
        <p:sp>
          <p:nvSpPr>
            <p:cNvPr id="41049" name="AutoShape 89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50" name="AutoShape 90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51" name="AutoShape 91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grpSp>
        <p:nvGrpSpPr>
          <p:cNvPr id="3" name="Group 92"/>
          <p:cNvGrpSpPr>
            <a:grpSpLocks/>
          </p:cNvGrpSpPr>
          <p:nvPr/>
        </p:nvGrpSpPr>
        <p:grpSpPr bwMode="auto">
          <a:xfrm>
            <a:off x="1451429" y="2579660"/>
            <a:ext cx="762000" cy="665163"/>
            <a:chOff x="3174" y="2656"/>
            <a:chExt cx="1549" cy="1351"/>
          </a:xfrm>
        </p:grpSpPr>
        <p:sp>
          <p:nvSpPr>
            <p:cNvPr id="41053" name="AutoShape 93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54" name="AutoShape 94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55" name="AutoShape 95"/>
            <p:cNvSpPr>
              <a:spLocks noChangeArrowheads="1"/>
            </p:cNvSpPr>
            <p:nvPr/>
          </p:nvSpPr>
          <p:spPr bwMode="gray">
            <a:xfrm>
              <a:off x="3264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41056" name="Line 96"/>
          <p:cNvSpPr>
            <a:spLocks noChangeShapeType="1"/>
          </p:cNvSpPr>
          <p:nvPr/>
        </p:nvSpPr>
        <p:spPr bwMode="auto">
          <a:xfrm>
            <a:off x="2061029" y="2373336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1057" name="Text Box 97"/>
          <p:cNvSpPr txBox="1">
            <a:spLocks noChangeArrowheads="1"/>
          </p:cNvSpPr>
          <p:nvPr/>
        </p:nvSpPr>
        <p:spPr bwMode="auto">
          <a:xfrm>
            <a:off x="2899231" y="2808558"/>
            <a:ext cx="58997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Planejamento de Release com AZURE Boards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58" name="Text Box 98"/>
          <p:cNvSpPr txBox="1">
            <a:spLocks noChangeArrowheads="1"/>
          </p:cNvSpPr>
          <p:nvPr/>
        </p:nvSpPr>
        <p:spPr bwMode="gray">
          <a:xfrm>
            <a:off x="1655209" y="1862162"/>
            <a:ext cx="3401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1</a:t>
            </a:r>
          </a:p>
        </p:txBody>
      </p:sp>
      <p:sp>
        <p:nvSpPr>
          <p:cNvPr id="41059" name="Line 99"/>
          <p:cNvSpPr>
            <a:spLocks noChangeShapeType="1"/>
          </p:cNvSpPr>
          <p:nvPr/>
        </p:nvSpPr>
        <p:spPr bwMode="auto">
          <a:xfrm>
            <a:off x="2061029" y="3189260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1061" name="Text Box 101"/>
          <p:cNvSpPr txBox="1">
            <a:spLocks noChangeArrowheads="1"/>
          </p:cNvSpPr>
          <p:nvPr/>
        </p:nvSpPr>
        <p:spPr bwMode="gray">
          <a:xfrm>
            <a:off x="1655209" y="2678085"/>
            <a:ext cx="3401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2</a:t>
            </a:r>
          </a:p>
        </p:txBody>
      </p:sp>
      <p:grpSp>
        <p:nvGrpSpPr>
          <p:cNvPr id="4" name="Group 102"/>
          <p:cNvGrpSpPr>
            <a:grpSpLocks/>
          </p:cNvGrpSpPr>
          <p:nvPr/>
        </p:nvGrpSpPr>
        <p:grpSpPr bwMode="auto">
          <a:xfrm>
            <a:off x="1451429" y="3471836"/>
            <a:ext cx="762000" cy="665163"/>
            <a:chOff x="1110" y="2656"/>
            <a:chExt cx="1549" cy="1351"/>
          </a:xfrm>
        </p:grpSpPr>
        <p:sp>
          <p:nvSpPr>
            <p:cNvPr id="41063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64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41065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41070" name="Line 110"/>
          <p:cNvSpPr>
            <a:spLocks noChangeShapeType="1"/>
          </p:cNvSpPr>
          <p:nvPr/>
        </p:nvSpPr>
        <p:spPr bwMode="auto">
          <a:xfrm>
            <a:off x="2061029" y="408143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1071" name="Text Box 111"/>
          <p:cNvSpPr txBox="1">
            <a:spLocks noChangeArrowheads="1"/>
          </p:cNvSpPr>
          <p:nvPr/>
        </p:nvSpPr>
        <p:spPr bwMode="auto">
          <a:xfrm>
            <a:off x="2899231" y="3548036"/>
            <a:ext cx="567854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pt-B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Planejamento de Sprint com AZURE Boards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072" name="Text Box 112"/>
          <p:cNvSpPr txBox="1">
            <a:spLocks noChangeArrowheads="1"/>
          </p:cNvSpPr>
          <p:nvPr/>
        </p:nvSpPr>
        <p:spPr bwMode="gray">
          <a:xfrm>
            <a:off x="1655209" y="3570260"/>
            <a:ext cx="3401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/>
              <a:t>3</a:t>
            </a:r>
          </a:p>
        </p:txBody>
      </p:sp>
      <p:sp>
        <p:nvSpPr>
          <p:cNvPr id="33" name="Text Box 97"/>
          <p:cNvSpPr txBox="1">
            <a:spLocks noChangeArrowheads="1"/>
          </p:cNvSpPr>
          <p:nvPr/>
        </p:nvSpPr>
        <p:spPr bwMode="auto">
          <a:xfrm>
            <a:off x="2884629" y="1929519"/>
            <a:ext cx="381232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Revisão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Backlog do </a:t>
            </a:r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Produto</a:t>
            </a:r>
            <a:endParaRPr 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4" name="Picture 1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9" y="329330"/>
            <a:ext cx="997107" cy="272893"/>
          </a:xfrm>
          <a:prstGeom prst="rect">
            <a:avLst/>
          </a:prstGeom>
        </p:spPr>
      </p:pic>
      <p:grpSp>
        <p:nvGrpSpPr>
          <p:cNvPr id="5" name="Group 102"/>
          <p:cNvGrpSpPr>
            <a:grpSpLocks/>
          </p:cNvGrpSpPr>
          <p:nvPr/>
        </p:nvGrpSpPr>
        <p:grpSpPr bwMode="auto">
          <a:xfrm>
            <a:off x="1449081" y="4299500"/>
            <a:ext cx="762000" cy="665163"/>
            <a:chOff x="1110" y="2656"/>
            <a:chExt cx="1549" cy="1351"/>
          </a:xfrm>
        </p:grpSpPr>
        <p:sp>
          <p:nvSpPr>
            <p:cNvPr id="26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7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28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29" name="Line 110"/>
          <p:cNvSpPr>
            <a:spLocks noChangeShapeType="1"/>
          </p:cNvSpPr>
          <p:nvPr/>
        </p:nvSpPr>
        <p:spPr bwMode="auto">
          <a:xfrm>
            <a:off x="2058681" y="4909099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30" name="Text Box 111"/>
          <p:cNvSpPr txBox="1">
            <a:spLocks noChangeArrowheads="1"/>
          </p:cNvSpPr>
          <p:nvPr/>
        </p:nvSpPr>
        <p:spPr bwMode="auto">
          <a:xfrm>
            <a:off x="2896881" y="4375701"/>
            <a:ext cx="6102761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Visões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"KANBAN": AZURE Boards e Task Board</a:t>
            </a:r>
          </a:p>
        </p:txBody>
      </p:sp>
      <p:sp>
        <p:nvSpPr>
          <p:cNvPr id="31" name="Text Box 112"/>
          <p:cNvSpPr txBox="1">
            <a:spLocks noChangeArrowheads="1"/>
          </p:cNvSpPr>
          <p:nvPr/>
        </p:nvSpPr>
        <p:spPr bwMode="gray">
          <a:xfrm>
            <a:off x="1652861" y="4397925"/>
            <a:ext cx="3401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/>
              <a:t>4</a:t>
            </a:r>
          </a:p>
        </p:txBody>
      </p:sp>
      <p:sp>
        <p:nvSpPr>
          <p:cNvPr id="32" name="Line 110"/>
          <p:cNvSpPr>
            <a:spLocks noChangeShapeType="1"/>
          </p:cNvSpPr>
          <p:nvPr/>
        </p:nvSpPr>
        <p:spPr bwMode="auto">
          <a:xfrm>
            <a:off x="2058681" y="4895031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grpSp>
        <p:nvGrpSpPr>
          <p:cNvPr id="6" name="Group 102"/>
          <p:cNvGrpSpPr>
            <a:grpSpLocks/>
          </p:cNvGrpSpPr>
          <p:nvPr/>
        </p:nvGrpSpPr>
        <p:grpSpPr bwMode="auto">
          <a:xfrm>
            <a:off x="1446733" y="5113096"/>
            <a:ext cx="762000" cy="665163"/>
            <a:chOff x="1110" y="2656"/>
            <a:chExt cx="1549" cy="1351"/>
          </a:xfrm>
        </p:grpSpPr>
        <p:sp>
          <p:nvSpPr>
            <p:cNvPr id="35" name="AutoShape 103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6" name="AutoShape 104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1">
                  <a:srgbClr val="E6E6E6"/>
                </a:gs>
                <a:gs pos="66001">
                  <a:srgbClr val="7D8496"/>
                </a:gs>
                <a:gs pos="73500">
                  <a:srgbClr val="E6E6E6"/>
                </a:gs>
                <a:gs pos="92501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  <p:sp>
          <p:nvSpPr>
            <p:cNvPr id="37" name="AutoShape 105"/>
            <p:cNvSpPr>
              <a:spLocks noChangeArrowheads="1"/>
            </p:cNvSpPr>
            <p:nvPr/>
          </p:nvSpPr>
          <p:spPr bwMode="gray">
            <a:xfrm>
              <a:off x="1200" y="2736"/>
              <a:ext cx="1350" cy="1168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hlink">
                    <a:gamma/>
                    <a:shade val="46275"/>
                    <a:invGamma/>
                  </a:schemeClr>
                </a:gs>
                <a:gs pos="100000">
                  <a:schemeClr val="hlink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pt-BR"/>
            </a:p>
          </p:txBody>
        </p:sp>
      </p:grpSp>
      <p:sp>
        <p:nvSpPr>
          <p:cNvPr id="38" name="Line 110"/>
          <p:cNvSpPr>
            <a:spLocks noChangeShapeType="1"/>
          </p:cNvSpPr>
          <p:nvPr/>
        </p:nvSpPr>
        <p:spPr bwMode="auto">
          <a:xfrm>
            <a:off x="2056333" y="5722695"/>
            <a:ext cx="4800600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</p:spPr>
        <p:txBody>
          <a:bodyPr wrap="none" anchor="ctr"/>
          <a:lstStyle/>
          <a:p>
            <a:endParaRPr lang="pt-BR"/>
          </a:p>
        </p:txBody>
      </p:sp>
      <p:sp>
        <p:nvSpPr>
          <p:cNvPr id="40" name="Text Box 112"/>
          <p:cNvSpPr txBox="1">
            <a:spLocks noChangeArrowheads="1"/>
          </p:cNvSpPr>
          <p:nvPr/>
        </p:nvSpPr>
        <p:spPr bwMode="gray">
          <a:xfrm>
            <a:off x="1650513" y="5211521"/>
            <a:ext cx="34015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 eaLnBrk="0" hangingPunct="0"/>
            <a:r>
              <a:rPr lang="en-US" sz="2400" b="1" dirty="0"/>
              <a:t>5</a:t>
            </a:r>
          </a:p>
        </p:txBody>
      </p:sp>
      <p:sp>
        <p:nvSpPr>
          <p:cNvPr id="7" name="Text Box 111">
            <a:extLst>
              <a:ext uri="{FF2B5EF4-FFF2-40B4-BE49-F238E27FC236}">
                <a16:creationId xmlns:a16="http://schemas.microsoft.com/office/drawing/2014/main" id="{2CB0CE78-54AC-5D88-EFB9-055F86F348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153" y="5237788"/>
            <a:ext cx="474258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0" hangingPunct="0"/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Burndown chart com AZURE Boards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1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41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56" grpId="0" animBg="1"/>
      <p:bldP spid="41057" grpId="0"/>
      <p:bldP spid="41058" grpId="0"/>
      <p:bldP spid="41059" grpId="0" animBg="1"/>
      <p:bldP spid="41061" grpId="0"/>
      <p:bldP spid="41070" grpId="0" animBg="1"/>
      <p:bldP spid="41071" grpId="0"/>
      <p:bldP spid="41072" grpId="0"/>
      <p:bldP spid="33" grpId="0"/>
      <p:bldP spid="29" grpId="0" animBg="1"/>
      <p:bldP spid="30" grpId="0"/>
      <p:bldP spid="31" grpId="0"/>
      <p:bldP spid="32" grpId="0" animBg="1"/>
      <p:bldP spid="38" grpId="0" animBg="1"/>
      <p:bldP spid="40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ow To Manage And Organize Your Product Release - Quickscrum">
            <a:extLst>
              <a:ext uri="{FF2B5EF4-FFF2-40B4-BE49-F238E27FC236}">
                <a16:creationId xmlns:a16="http://schemas.microsoft.com/office/drawing/2014/main" id="{D0E24FFF-28A8-D929-186C-35E47DA38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58" y="2019300"/>
            <a:ext cx="8755171" cy="3122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AE616E-5F70-58EC-7FFD-949D6244C3D3}"/>
              </a:ext>
            </a:extLst>
          </p:cNvPr>
          <p:cNvSpPr/>
          <p:nvPr/>
        </p:nvSpPr>
        <p:spPr>
          <a:xfrm>
            <a:off x="156758" y="1844298"/>
            <a:ext cx="2896408" cy="3564610"/>
          </a:xfrm>
          <a:prstGeom prst="roundRect">
            <a:avLst/>
          </a:prstGeom>
          <a:noFill/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40B9BB9-2A7C-F2D4-2764-7B1783008746}"/>
              </a:ext>
            </a:extLst>
          </p:cNvPr>
          <p:cNvSpPr/>
          <p:nvPr/>
        </p:nvSpPr>
        <p:spPr>
          <a:xfrm>
            <a:off x="3086139" y="1798158"/>
            <a:ext cx="2896408" cy="35646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22898B6-4623-33D1-7CFA-DE33CFE5A61B}"/>
              </a:ext>
            </a:extLst>
          </p:cNvPr>
          <p:cNvSpPr/>
          <p:nvPr/>
        </p:nvSpPr>
        <p:spPr>
          <a:xfrm>
            <a:off x="5982547" y="1795930"/>
            <a:ext cx="2896408" cy="3564610"/>
          </a:xfrm>
          <a:prstGeom prst="roundRect">
            <a:avLst/>
          </a:prstGeom>
          <a:noFill/>
          <a:ln w="57150">
            <a:solidFill>
              <a:srgbClr val="0033C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1423BE9-99C3-47D5-BE08-ECDCA0B0F876}"/>
              </a:ext>
            </a:extLst>
          </p:cNvPr>
          <p:cNvSpPr/>
          <p:nvPr/>
        </p:nvSpPr>
        <p:spPr>
          <a:xfrm>
            <a:off x="871126" y="572250"/>
            <a:ext cx="5481629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Releases NO SCRUM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92956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F0BA7-228C-07C5-EBA9-4C0269376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FFEA742-9D33-8F40-B640-588CCE8D8130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3A18C4E-D862-994F-1B61-2271DA627281}"/>
              </a:ext>
            </a:extLst>
          </p:cNvPr>
          <p:cNvSpPr txBox="1"/>
          <p:nvPr/>
        </p:nvSpPr>
        <p:spPr>
          <a:xfrm>
            <a:off x="0" y="1324195"/>
            <a:ext cx="9143999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Project Settings &gt; Boards: </a:t>
            </a:r>
            <a:r>
              <a:rPr lang="pt-BR" sz="2800" dirty="0">
                <a:solidFill>
                  <a:srgbClr val="0033CC"/>
                </a:solidFill>
              </a:rPr>
              <a:t>Team </a:t>
            </a:r>
            <a:r>
              <a:rPr lang="pt-BR" sz="2800" dirty="0" err="1">
                <a:solidFill>
                  <a:srgbClr val="0033CC"/>
                </a:solidFill>
              </a:rPr>
              <a:t>configuration</a:t>
            </a:r>
            <a:endParaRPr lang="pt-BR" sz="2800" dirty="0">
              <a:solidFill>
                <a:srgbClr val="0033CC"/>
              </a:solidFill>
            </a:endParaRPr>
          </a:p>
          <a:p>
            <a:endParaRPr lang="pt-BR" sz="2800" dirty="0"/>
          </a:p>
          <a:p>
            <a:r>
              <a:rPr lang="pt-BR" sz="2800" dirty="0"/>
              <a:t>• Selecionar a Aba ‘</a:t>
            </a:r>
            <a:r>
              <a:rPr lang="pt-BR" sz="2800" dirty="0" err="1">
                <a:solidFill>
                  <a:srgbClr val="0033CC"/>
                </a:solidFill>
              </a:rPr>
              <a:t>Iterations</a:t>
            </a:r>
            <a:r>
              <a:rPr lang="pt-BR" sz="2800" dirty="0"/>
              <a:t>’</a:t>
            </a:r>
          </a:p>
          <a:p>
            <a:endParaRPr lang="pt-BR" sz="2800" dirty="0"/>
          </a:p>
          <a:p>
            <a:r>
              <a:rPr lang="pt-BR" sz="2800" dirty="0"/>
              <a:t>• </a:t>
            </a:r>
            <a:r>
              <a:rPr lang="pt-BR" sz="2800" u="sng" dirty="0"/>
              <a:t>Observações</a:t>
            </a:r>
            <a:r>
              <a:rPr lang="pt-BR" sz="2800" dirty="0"/>
              <a:t>:</a:t>
            </a:r>
          </a:p>
          <a:p>
            <a:endParaRPr lang="pt-BR" sz="2800" dirty="0"/>
          </a:p>
          <a:p>
            <a:r>
              <a:rPr lang="pt-BR" sz="2000" dirty="0"/>
              <a:t>O</a:t>
            </a:r>
            <a:r>
              <a:rPr lang="pt-BR" sz="2800" dirty="0"/>
              <a:t> Para criar </a:t>
            </a:r>
            <a:r>
              <a:rPr lang="pt-BR" sz="2800" dirty="0" err="1"/>
              <a:t>Iterations</a:t>
            </a:r>
            <a:r>
              <a:rPr lang="pt-BR" sz="2800" dirty="0"/>
              <a:t> ou criar ‘filhos’ nas </a:t>
            </a:r>
            <a:r>
              <a:rPr lang="pt-BR" sz="2800" dirty="0" err="1"/>
              <a:t>Iterations</a:t>
            </a:r>
            <a:endParaRPr lang="pt-BR" sz="2800" dirty="0"/>
          </a:p>
          <a:p>
            <a:r>
              <a:rPr lang="pt-BR" sz="2000" dirty="0"/>
              <a:t>O</a:t>
            </a:r>
            <a:r>
              <a:rPr lang="pt-BR" sz="2800" dirty="0"/>
              <a:t> Não é possível mover os itens</a:t>
            </a:r>
          </a:p>
          <a:p>
            <a:r>
              <a:rPr lang="pt-BR" sz="2000" dirty="0"/>
              <a:t>O</a:t>
            </a:r>
            <a:r>
              <a:rPr lang="pt-BR" sz="2800" dirty="0"/>
              <a:t> Portanto não é indicada para gerenciamento, apenas para criação</a:t>
            </a:r>
          </a:p>
        </p:txBody>
      </p:sp>
    </p:spTree>
    <p:extLst>
      <p:ext uri="{BB962C8B-B14F-4D97-AF65-F5344CB8AC3E}">
        <p14:creationId xmlns:p14="http://schemas.microsoft.com/office/powerpoint/2010/main" val="152962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AC36E-5862-AD0D-8FA8-FF9C238BD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B90715F-215C-2E1A-9340-FD392BECE3B7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9719C9B8-D6A1-0536-DF31-B68847EB1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8287"/>
            <a:ext cx="9144000" cy="550971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2F53CCB-07B9-6647-1FF0-C9B436C8954E}"/>
              </a:ext>
            </a:extLst>
          </p:cNvPr>
          <p:cNvSpPr/>
          <p:nvPr/>
        </p:nvSpPr>
        <p:spPr>
          <a:xfrm>
            <a:off x="2002971" y="5384800"/>
            <a:ext cx="2699658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90EB454-CFD1-ABA5-FADD-ED4075DC4155}"/>
              </a:ext>
            </a:extLst>
          </p:cNvPr>
          <p:cNvSpPr/>
          <p:nvPr/>
        </p:nvSpPr>
        <p:spPr>
          <a:xfrm>
            <a:off x="0" y="5921829"/>
            <a:ext cx="377371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A2DB1CE6-3F3F-87AF-0103-83C71DA20E1B}"/>
              </a:ext>
            </a:extLst>
          </p:cNvPr>
          <p:cNvSpPr/>
          <p:nvPr/>
        </p:nvSpPr>
        <p:spPr>
          <a:xfrm>
            <a:off x="500745" y="5479150"/>
            <a:ext cx="1095826" cy="442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931EFDE-3F3B-4A10-FC82-208E0BD52C0F}"/>
              </a:ext>
            </a:extLst>
          </p:cNvPr>
          <p:cNvSpPr/>
          <p:nvPr/>
        </p:nvSpPr>
        <p:spPr>
          <a:xfrm>
            <a:off x="2002971" y="1937657"/>
            <a:ext cx="2002972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29FEBF95-1DBD-0FE3-862E-B801D4A0C96F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88686" y="5700490"/>
            <a:ext cx="312059" cy="2213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8F582AA-60D6-8661-5ED3-1639E5178161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1048658" y="2474686"/>
            <a:ext cx="1955799" cy="30044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B0EFBB4F-545E-2AF2-252E-BF46C968BCD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3004457" y="2474686"/>
            <a:ext cx="348343" cy="2910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7D11E-CEE9-87F1-EA00-893361396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BC29789-13B1-7D6D-1AD4-D256CCF3A985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F6CD726-5C5A-DA68-7A9B-675808AAE6E7}"/>
              </a:ext>
            </a:extLst>
          </p:cNvPr>
          <p:cNvSpPr txBox="1"/>
          <p:nvPr/>
        </p:nvSpPr>
        <p:spPr>
          <a:xfrm>
            <a:off x="341194" y="1324195"/>
            <a:ext cx="880280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Project Settings &gt; Boards: </a:t>
            </a:r>
            <a:r>
              <a:rPr lang="pt-BR" sz="2800" dirty="0">
                <a:solidFill>
                  <a:srgbClr val="0033CC"/>
                </a:solidFill>
              </a:rPr>
              <a:t>Project </a:t>
            </a:r>
            <a:r>
              <a:rPr lang="pt-BR" sz="2800" dirty="0" err="1">
                <a:solidFill>
                  <a:srgbClr val="0033CC"/>
                </a:solidFill>
              </a:rPr>
              <a:t>configuration</a:t>
            </a:r>
            <a:endParaRPr lang="pt-BR" sz="2800" dirty="0">
              <a:solidFill>
                <a:srgbClr val="0033CC"/>
              </a:solidFill>
            </a:endParaRPr>
          </a:p>
          <a:p>
            <a:endParaRPr lang="pt-BR" sz="2800" dirty="0"/>
          </a:p>
          <a:p>
            <a:r>
              <a:rPr lang="pt-BR" sz="2800" dirty="0"/>
              <a:t>• Selecionar a Aba </a:t>
            </a:r>
            <a:r>
              <a:rPr lang="pt-BR" sz="2800" dirty="0" err="1">
                <a:solidFill>
                  <a:srgbClr val="0033CC"/>
                </a:solidFill>
              </a:rPr>
              <a:t>Iterations</a:t>
            </a:r>
            <a:endParaRPr lang="pt-BR" sz="2800" dirty="0">
              <a:solidFill>
                <a:srgbClr val="0033CC"/>
              </a:solidFill>
            </a:endParaRPr>
          </a:p>
          <a:p>
            <a:endParaRPr lang="pt-BR" sz="2800" dirty="0"/>
          </a:p>
          <a:p>
            <a:r>
              <a:rPr lang="pt-BR" sz="2800" dirty="0"/>
              <a:t>• </a:t>
            </a:r>
            <a:r>
              <a:rPr lang="pt-BR" sz="2800" u="sng" dirty="0"/>
              <a:t>Observações</a:t>
            </a:r>
            <a:r>
              <a:rPr lang="pt-BR" sz="2800" dirty="0"/>
              <a:t>:</a:t>
            </a:r>
          </a:p>
          <a:p>
            <a:endParaRPr lang="pt-BR" sz="2800" dirty="0"/>
          </a:p>
          <a:p>
            <a:r>
              <a:rPr lang="pt-BR" sz="2800" dirty="0"/>
              <a:t>• Reflete as alterações feitas no </a:t>
            </a:r>
            <a:r>
              <a:rPr lang="pt-BR" sz="2800" dirty="0">
                <a:solidFill>
                  <a:srgbClr val="0033CC"/>
                </a:solidFill>
              </a:rPr>
              <a:t>Team </a:t>
            </a:r>
            <a:r>
              <a:rPr lang="pt-BR" sz="2800" dirty="0" err="1">
                <a:solidFill>
                  <a:srgbClr val="0033CC"/>
                </a:solidFill>
              </a:rPr>
              <a:t>Configuration</a:t>
            </a:r>
            <a:endParaRPr lang="pt-BR" sz="2800" dirty="0">
              <a:solidFill>
                <a:srgbClr val="0033CC"/>
              </a:solidFill>
            </a:endParaRPr>
          </a:p>
          <a:p>
            <a:r>
              <a:rPr lang="pt-BR" sz="2800" dirty="0"/>
              <a:t>• Permite clicar e arrastar os itens para gerenciar a organização com mais facilidade</a:t>
            </a:r>
          </a:p>
          <a:p>
            <a:r>
              <a:rPr lang="pt-BR" sz="2800" dirty="0"/>
              <a:t>• Portanto é mais indicado para organizar os sprints nas releases, por exemplo.</a:t>
            </a:r>
          </a:p>
        </p:txBody>
      </p:sp>
    </p:spTree>
    <p:extLst>
      <p:ext uri="{BB962C8B-B14F-4D97-AF65-F5344CB8AC3E}">
        <p14:creationId xmlns:p14="http://schemas.microsoft.com/office/powerpoint/2010/main" val="96434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BFE72-10F8-1825-A2DD-F18B80A1D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7CF3A97-4ABA-5964-C7AF-46891708C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2580"/>
            <a:ext cx="9144000" cy="540542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63EFC1-6D0C-323E-38FD-E0317D040E78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77AF49-7756-7294-9CA4-480D9A4852B9}"/>
              </a:ext>
            </a:extLst>
          </p:cNvPr>
          <p:cNvSpPr/>
          <p:nvPr/>
        </p:nvSpPr>
        <p:spPr>
          <a:xfrm>
            <a:off x="2129051" y="3651530"/>
            <a:ext cx="1596788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FEEA8C39-75E5-A2D2-5B78-E3A9DFC8D254}"/>
              </a:ext>
            </a:extLst>
          </p:cNvPr>
          <p:cNvSpPr/>
          <p:nvPr/>
        </p:nvSpPr>
        <p:spPr>
          <a:xfrm>
            <a:off x="0" y="6222085"/>
            <a:ext cx="377371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9F0E2B6-911C-14FF-C048-85114A3AD9B1}"/>
              </a:ext>
            </a:extLst>
          </p:cNvPr>
          <p:cNvSpPr/>
          <p:nvPr/>
        </p:nvSpPr>
        <p:spPr>
          <a:xfrm>
            <a:off x="500745" y="5479150"/>
            <a:ext cx="1095826" cy="442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1460CCE-6E99-220F-24D5-278CA2C3A432}"/>
              </a:ext>
            </a:extLst>
          </p:cNvPr>
          <p:cNvSpPr/>
          <p:nvPr/>
        </p:nvSpPr>
        <p:spPr>
          <a:xfrm>
            <a:off x="2002971" y="2142377"/>
            <a:ext cx="1001486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A3B715C7-04BF-EB47-295D-8A1681298E7D}"/>
              </a:ext>
            </a:extLst>
          </p:cNvPr>
          <p:cNvCxnSpPr>
            <a:cxnSpLocks/>
            <a:stCxn id="8" idx="0"/>
            <a:endCxn id="9" idx="1"/>
          </p:cNvCxnSpPr>
          <p:nvPr/>
        </p:nvCxnSpPr>
        <p:spPr>
          <a:xfrm flipV="1">
            <a:off x="188686" y="5700490"/>
            <a:ext cx="312059" cy="5215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BAD944A-AF45-8809-B1BF-EAD0A2E100C7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1048658" y="2679406"/>
            <a:ext cx="1455056" cy="27997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055AA737-8D10-46DE-5C0F-172231350F48}"/>
              </a:ext>
            </a:extLst>
          </p:cNvPr>
          <p:cNvCxnSpPr>
            <a:cxnSpLocks/>
            <a:stCxn id="10" idx="2"/>
            <a:endCxn id="7" idx="0"/>
          </p:cNvCxnSpPr>
          <p:nvPr/>
        </p:nvCxnSpPr>
        <p:spPr>
          <a:xfrm>
            <a:off x="2503714" y="2679406"/>
            <a:ext cx="423731" cy="97212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6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07FBD-61AC-44E6-5D51-E10BD05CF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0B7FF3B-9071-03F8-DB22-531CBD1B4B3C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0FCB4BF-CC6C-DA44-E6F2-46A0C1348891}"/>
              </a:ext>
            </a:extLst>
          </p:cNvPr>
          <p:cNvSpPr txBox="1"/>
          <p:nvPr/>
        </p:nvSpPr>
        <p:spPr>
          <a:xfrm>
            <a:off x="354842" y="1597155"/>
            <a:ext cx="880280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Customizando para o </a:t>
            </a:r>
            <a:r>
              <a:rPr lang="pt-BR" sz="2800" dirty="0" err="1"/>
              <a:t>Challenge</a:t>
            </a:r>
            <a:r>
              <a:rPr lang="pt-BR" sz="2800" dirty="0"/>
              <a:t> </a:t>
            </a:r>
            <a:r>
              <a:rPr lang="pt-BR" sz="2800" b="1" dirty="0">
                <a:solidFill>
                  <a:srgbClr val="00B050"/>
                </a:solidFill>
              </a:rPr>
              <a:t>XP</a:t>
            </a:r>
          </a:p>
          <a:p>
            <a:endParaRPr lang="pt-BR" sz="2800" dirty="0"/>
          </a:p>
          <a:p>
            <a:r>
              <a:rPr lang="pt-BR" sz="2800" dirty="0"/>
              <a:t>• No contexto de organização de entregas aqui na FIAP podemos adequar dessa forma:</a:t>
            </a:r>
          </a:p>
          <a:p>
            <a:endParaRPr lang="pt-BR" sz="2800" dirty="0"/>
          </a:p>
          <a:p>
            <a:r>
              <a:rPr lang="pt-BR" sz="2800" dirty="0"/>
              <a:t>• Sprint 3 (ou Entrega 3)</a:t>
            </a:r>
          </a:p>
          <a:p>
            <a:pPr lvl="1"/>
            <a:r>
              <a:rPr lang="pt-BR" sz="2800" dirty="0"/>
              <a:t>• Semana 1</a:t>
            </a:r>
          </a:p>
          <a:p>
            <a:pPr lvl="1"/>
            <a:r>
              <a:rPr lang="pt-BR" sz="2800" dirty="0"/>
              <a:t>• Semana 2</a:t>
            </a:r>
          </a:p>
          <a:p>
            <a:pPr lvl="1"/>
            <a:r>
              <a:rPr lang="pt-BR" sz="2800" dirty="0"/>
              <a:t>• Semana 3</a:t>
            </a:r>
          </a:p>
          <a:p>
            <a:pPr lvl="1"/>
            <a:r>
              <a:rPr lang="pt-BR" sz="2800" dirty="0"/>
              <a:t>• ...</a:t>
            </a:r>
          </a:p>
        </p:txBody>
      </p:sp>
    </p:spTree>
    <p:extLst>
      <p:ext uri="{BB962C8B-B14F-4D97-AF65-F5344CB8AC3E}">
        <p14:creationId xmlns:p14="http://schemas.microsoft.com/office/powerpoint/2010/main" val="2403935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7503D2-1534-98DB-5F86-DD0EFDFF5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DF32D02-37F8-9524-9BFC-E93DD033B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8030"/>
            <a:ext cx="9144000" cy="553997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68354C9E-8E6B-95A9-1C6B-472524D03B43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4948E6D-FF5B-1DF9-F959-3EDDD4191C2D}"/>
              </a:ext>
            </a:extLst>
          </p:cNvPr>
          <p:cNvSpPr/>
          <p:nvPr/>
        </p:nvSpPr>
        <p:spPr>
          <a:xfrm>
            <a:off x="2129050" y="4730033"/>
            <a:ext cx="1001487" cy="80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B56F3D6-81FA-0ABF-DC2B-5EB2DF1475C2}"/>
              </a:ext>
            </a:extLst>
          </p:cNvPr>
          <p:cNvSpPr/>
          <p:nvPr/>
        </p:nvSpPr>
        <p:spPr>
          <a:xfrm>
            <a:off x="2129051" y="4421874"/>
            <a:ext cx="1001486" cy="308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7633ECB4-86A0-627B-C344-609DA82225CB}"/>
              </a:ext>
            </a:extLst>
          </p:cNvPr>
          <p:cNvSpPr/>
          <p:nvPr/>
        </p:nvSpPr>
        <p:spPr>
          <a:xfrm>
            <a:off x="2090378" y="6001553"/>
            <a:ext cx="1001487" cy="8099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E1A378F8-D01D-1D92-BE8C-692024B5589E}"/>
              </a:ext>
            </a:extLst>
          </p:cNvPr>
          <p:cNvSpPr/>
          <p:nvPr/>
        </p:nvSpPr>
        <p:spPr>
          <a:xfrm>
            <a:off x="2090379" y="5693394"/>
            <a:ext cx="1001486" cy="30815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0" grpId="0" animBg="1"/>
      <p:bldP spid="2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B457A-574B-59EF-21E8-8C3370270A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7DA182F-C25B-7818-F662-2532FA1A5E64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5402845-AE13-A6F8-8270-9150626E77E2}"/>
              </a:ext>
            </a:extLst>
          </p:cNvPr>
          <p:cNvSpPr txBox="1"/>
          <p:nvPr/>
        </p:nvSpPr>
        <p:spPr>
          <a:xfrm>
            <a:off x="354842" y="1952003"/>
            <a:ext cx="880280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dirty="0"/>
              <a:t>Também é possível criar sprints diretamente na página de </a:t>
            </a:r>
            <a:r>
              <a:rPr lang="pt-BR" sz="2800" dirty="0">
                <a:solidFill>
                  <a:srgbClr val="0033CC"/>
                </a:solidFill>
              </a:rPr>
              <a:t>Backlogs</a:t>
            </a:r>
          </a:p>
          <a:p>
            <a:endParaRPr lang="pt-BR" sz="2800" dirty="0"/>
          </a:p>
          <a:p>
            <a:r>
              <a:rPr lang="pt-BR" sz="2800" dirty="0"/>
              <a:t>• Backlog &gt; </a:t>
            </a:r>
            <a:r>
              <a:rPr lang="pt-BR" sz="2800" dirty="0" err="1"/>
              <a:t>View</a:t>
            </a:r>
            <a:r>
              <a:rPr lang="pt-BR" sz="2800" dirty="0"/>
              <a:t> Options &gt; </a:t>
            </a:r>
            <a:r>
              <a:rPr lang="pt-BR" sz="2800" dirty="0" err="1">
                <a:solidFill>
                  <a:srgbClr val="0033CC"/>
                </a:solidFill>
              </a:rPr>
              <a:t>Side</a:t>
            </a:r>
            <a:r>
              <a:rPr lang="pt-BR" sz="2800" dirty="0">
                <a:solidFill>
                  <a:srgbClr val="0033CC"/>
                </a:solidFill>
              </a:rPr>
              <a:t> Pane: Planning</a:t>
            </a:r>
          </a:p>
          <a:p>
            <a:r>
              <a:rPr lang="pt-BR" sz="2800" dirty="0"/>
              <a:t>• Scroll &gt; + New Sprint</a:t>
            </a:r>
          </a:p>
          <a:p>
            <a:r>
              <a:rPr lang="pt-BR" sz="2800" dirty="0"/>
              <a:t>• Preencher </a:t>
            </a:r>
            <a:r>
              <a:rPr lang="pt-BR" sz="2800" dirty="0" err="1"/>
              <a:t>Name</a:t>
            </a:r>
            <a:r>
              <a:rPr lang="pt-BR" sz="2800" dirty="0"/>
              <a:t> e </a:t>
            </a:r>
            <a:r>
              <a:rPr lang="pt-BR" sz="2800" dirty="0" err="1"/>
              <a:t>Location</a:t>
            </a:r>
            <a:r>
              <a:rPr lang="pt-BR" sz="2800" dirty="0"/>
              <a:t> (Release)</a:t>
            </a:r>
          </a:p>
          <a:p>
            <a:r>
              <a:rPr lang="pt-BR" sz="2800" dirty="0"/>
              <a:t>• Clicar em </a:t>
            </a:r>
            <a:r>
              <a:rPr lang="pt-BR" sz="2800" dirty="0" err="1">
                <a:solidFill>
                  <a:srgbClr val="0033CC"/>
                </a:solidFill>
              </a:rPr>
              <a:t>Create</a:t>
            </a:r>
            <a:endParaRPr lang="pt-BR" sz="2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4782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3E42B-1A1D-419C-1AEC-3F847DD5D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0876A3D-E9CC-1F14-2788-D3155ABE343E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885453E-47F6-C973-9F44-F01A0B75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2550"/>
            <a:ext cx="9144000" cy="5475449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337D1EC-1F0A-5E9C-9535-91DECB9566A8}"/>
              </a:ext>
            </a:extLst>
          </p:cNvPr>
          <p:cNvSpPr/>
          <p:nvPr/>
        </p:nvSpPr>
        <p:spPr>
          <a:xfrm>
            <a:off x="6751253" y="4558352"/>
            <a:ext cx="798394" cy="917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CED6E18A-1FB3-8A17-0052-7DE1E1FC3E66}"/>
              </a:ext>
            </a:extLst>
          </p:cNvPr>
          <p:cNvSpPr/>
          <p:nvPr/>
        </p:nvSpPr>
        <p:spPr>
          <a:xfrm>
            <a:off x="0" y="3576040"/>
            <a:ext cx="813070" cy="442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944390C-1D62-E805-2DAD-CA4087761D15}"/>
              </a:ext>
            </a:extLst>
          </p:cNvPr>
          <p:cNvSpPr/>
          <p:nvPr/>
        </p:nvSpPr>
        <p:spPr>
          <a:xfrm>
            <a:off x="7150450" y="2278855"/>
            <a:ext cx="697011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C4154EE4-B4B0-B74D-DD22-C22B49AB8900}"/>
              </a:ext>
            </a:extLst>
          </p:cNvPr>
          <p:cNvCxnSpPr>
            <a:cxnSpLocks/>
            <a:stCxn id="9" idx="0"/>
            <a:endCxn id="11" idx="1"/>
          </p:cNvCxnSpPr>
          <p:nvPr/>
        </p:nvCxnSpPr>
        <p:spPr>
          <a:xfrm flipV="1">
            <a:off x="406535" y="2547370"/>
            <a:ext cx="6743915" cy="10286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D9EC298D-F68D-D181-BA67-FEE6821B333E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 flipH="1">
            <a:off x="7150450" y="2831804"/>
            <a:ext cx="994271" cy="17265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tângulo 18">
            <a:extLst>
              <a:ext uri="{FF2B5EF4-FFF2-40B4-BE49-F238E27FC236}">
                <a16:creationId xmlns:a16="http://schemas.microsoft.com/office/drawing/2014/main" id="{002E2079-C115-06DB-CE6C-0679951A17E9}"/>
              </a:ext>
            </a:extLst>
          </p:cNvPr>
          <p:cNvSpPr/>
          <p:nvPr/>
        </p:nvSpPr>
        <p:spPr>
          <a:xfrm>
            <a:off x="7960082" y="2294775"/>
            <a:ext cx="369277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9B0F4FB-13B4-FF69-9C68-3D386E595C7E}"/>
              </a:ext>
            </a:extLst>
          </p:cNvPr>
          <p:cNvSpPr/>
          <p:nvPr/>
        </p:nvSpPr>
        <p:spPr>
          <a:xfrm>
            <a:off x="8329359" y="6320969"/>
            <a:ext cx="798394" cy="5370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BD57E-E452-8A13-1F13-DDD04308F4C1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7150450" y="5475450"/>
            <a:ext cx="1178909" cy="11140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95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 animBg="1"/>
      <p:bldP spid="19" grpId="0" animBg="1"/>
      <p:bldP spid="3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EFBF524-FB8F-FC2D-5472-EA1CBCD0EE7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53F0C37-8E4D-49AA-BDCC-E9053823A152}" type="slidenum">
              <a:rPr lang="pt-BR" smtClean="0">
                <a:solidFill>
                  <a:prstClr val="black"/>
                </a:solidFill>
              </a:rPr>
              <a:pPr/>
              <a:t>39</a:t>
            </a:fld>
            <a:endParaRPr lang="pt-BR">
              <a:solidFill>
                <a:prstClr val="black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BFA8ACE-0E91-A9B6-8ECD-036DD8B5A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9846"/>
            <a:ext cx="9144000" cy="524815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24003ECF-715D-D611-B719-2F3151BB3671}"/>
              </a:ext>
            </a:extLst>
          </p:cNvPr>
          <p:cNvSpPr/>
          <p:nvPr/>
        </p:nvSpPr>
        <p:spPr>
          <a:xfrm>
            <a:off x="813070" y="731904"/>
            <a:ext cx="5239127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Criando Releases no AZURE Boards</a:t>
            </a:r>
            <a:endParaRPr lang="pt-BR" sz="2400" b="1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A5588B61-3281-ADC8-B27B-1CF6D03FBD47}"/>
              </a:ext>
            </a:extLst>
          </p:cNvPr>
          <p:cNvSpPr/>
          <p:nvPr/>
        </p:nvSpPr>
        <p:spPr>
          <a:xfrm>
            <a:off x="3216482" y="4634005"/>
            <a:ext cx="2979601" cy="917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135A571-BBEF-BE8F-1681-75EBEC036F6F}"/>
              </a:ext>
            </a:extLst>
          </p:cNvPr>
          <p:cNvSpPr/>
          <p:nvPr/>
        </p:nvSpPr>
        <p:spPr>
          <a:xfrm>
            <a:off x="3207224" y="3576040"/>
            <a:ext cx="2988860" cy="44267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132F59D-14EE-B5D2-F1B7-5360CBF396B8}"/>
              </a:ext>
            </a:extLst>
          </p:cNvPr>
          <p:cNvSpPr/>
          <p:nvPr/>
        </p:nvSpPr>
        <p:spPr>
          <a:xfrm>
            <a:off x="4954219" y="5672596"/>
            <a:ext cx="750548" cy="56203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9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F5A645F-210A-D19C-1A2F-06BC370F4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07B8F9F-04A8-351C-0EF3-49EC4902B88D}"/>
              </a:ext>
            </a:extLst>
          </p:cNvPr>
          <p:cNvSpPr txBox="1"/>
          <p:nvPr/>
        </p:nvSpPr>
        <p:spPr>
          <a:xfrm>
            <a:off x="844084" y="744233"/>
            <a:ext cx="47205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B8C8AEF-AFDE-05DB-78E1-70F437F41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66646"/>
            <a:ext cx="9144000" cy="361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63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EAD8A-80BC-09A3-F850-DE0EC83F1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29D2C6C4-94F8-9AB8-AFE3-480B10D53F8C}"/>
              </a:ext>
            </a:extLst>
          </p:cNvPr>
          <p:cNvSpPr/>
          <p:nvPr/>
        </p:nvSpPr>
        <p:spPr>
          <a:xfrm>
            <a:off x="813070" y="731904"/>
            <a:ext cx="538192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Sprints e  Releases no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2347929-0E46-FCA8-0B67-6A4ED0F41737}"/>
              </a:ext>
            </a:extLst>
          </p:cNvPr>
          <p:cNvSpPr txBox="1"/>
          <p:nvPr/>
        </p:nvSpPr>
        <p:spPr>
          <a:xfrm>
            <a:off x="1733266" y="1324821"/>
            <a:ext cx="54181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Então, o que a gente faz primeiro?</a:t>
            </a:r>
            <a:endParaRPr lang="pt-BR" sz="2800" dirty="0">
              <a:solidFill>
                <a:srgbClr val="0033CC"/>
              </a:solidFill>
            </a:endParaRPr>
          </a:p>
          <a:p>
            <a:pPr algn="ctr"/>
            <a:endParaRPr lang="pt-BR" sz="2800" dirty="0"/>
          </a:p>
        </p:txBody>
      </p:sp>
      <p:pic>
        <p:nvPicPr>
          <p:cNvPr id="3" name="Imagem 2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4A6BF0D7-AA5A-BB24-669F-A6AAB9BB14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4" y="1924705"/>
            <a:ext cx="5418161" cy="375229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BED8E45F-6394-5400-8DBE-78559F4E817B}"/>
              </a:ext>
            </a:extLst>
          </p:cNvPr>
          <p:cNvSpPr txBox="1"/>
          <p:nvPr/>
        </p:nvSpPr>
        <p:spPr>
          <a:xfrm>
            <a:off x="813070" y="5742146"/>
            <a:ext cx="745747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800" dirty="0"/>
              <a:t>Na verdade, vai depender muito do que fizer sentido para o contexto da equipe de </a:t>
            </a:r>
            <a:r>
              <a:rPr lang="pt-BR" sz="2800" dirty="0" err="1"/>
              <a:t>Challenge</a:t>
            </a:r>
            <a:r>
              <a:rPr lang="pt-BR" sz="2800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71326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B6F877-0E0E-EE25-027A-BD19FACAD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CF5AEAF-97B2-6A38-8877-9D654FA30B05}"/>
              </a:ext>
            </a:extLst>
          </p:cNvPr>
          <p:cNvSpPr/>
          <p:nvPr/>
        </p:nvSpPr>
        <p:spPr>
          <a:xfrm>
            <a:off x="813070" y="731904"/>
            <a:ext cx="579184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entregas do projeto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C32CCE1B-46B9-2A16-4174-A5A055F2A73F}"/>
              </a:ext>
            </a:extLst>
          </p:cNvPr>
          <p:cNvSpPr txBox="1"/>
          <p:nvPr/>
        </p:nvSpPr>
        <p:spPr>
          <a:xfrm>
            <a:off x="573206" y="1324821"/>
            <a:ext cx="8325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dirty="0">
                <a:solidFill>
                  <a:srgbClr val="0033CC"/>
                </a:solidFill>
              </a:rPr>
              <a:t>Definir </a:t>
            </a:r>
            <a:r>
              <a:rPr lang="pt-BR" sz="2800" b="1" dirty="0" err="1">
                <a:solidFill>
                  <a:srgbClr val="0033CC"/>
                </a:solidFill>
              </a:rPr>
              <a:t>Roadmap</a:t>
            </a:r>
            <a:endParaRPr lang="pt-BR" sz="2800" b="1" dirty="0">
              <a:solidFill>
                <a:srgbClr val="0033CC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/>
              <a:t>Estabelecer uma visão geral do projeto, definindo as principais entregas e marcos.</a:t>
            </a:r>
          </a:p>
          <a:p>
            <a:pPr algn="just"/>
            <a:endParaRPr lang="pt-BR" sz="2800" dirty="0"/>
          </a:p>
          <a:p>
            <a:pPr algn="just"/>
            <a:endParaRPr lang="pt-BR" sz="2800" dirty="0"/>
          </a:p>
          <a:p>
            <a:pPr algn="just"/>
            <a:endParaRPr lang="pt-BR" sz="2800" dirty="0"/>
          </a:p>
          <a:p>
            <a:pPr algn="just"/>
            <a:r>
              <a:rPr lang="pt-BR" sz="2800" b="1" dirty="0">
                <a:solidFill>
                  <a:srgbClr val="0033CC"/>
                </a:solidFill>
              </a:rPr>
              <a:t>Priorizar Entregas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dirty="0"/>
              <a:t>Ordenar as entregas de acordo com sua importância e valor para o negócio.</a:t>
            </a:r>
          </a:p>
        </p:txBody>
      </p:sp>
      <p:pic>
        <p:nvPicPr>
          <p:cNvPr id="6" name="Imagem 5" descr="Uma imagem contendo Forma&#10;&#10;O conteúdo gerado por IA pode estar incorreto.">
            <a:extLst>
              <a:ext uri="{FF2B5EF4-FFF2-40B4-BE49-F238E27FC236}">
                <a16:creationId xmlns:a16="http://schemas.microsoft.com/office/drawing/2014/main" id="{5353089B-3669-AE5C-B7AE-53FE29C6B77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22959"/>
            <a:ext cx="1829937" cy="1829937"/>
          </a:xfrm>
          <a:prstGeom prst="rect">
            <a:avLst/>
          </a:prstGeom>
        </p:spPr>
      </p:pic>
      <p:pic>
        <p:nvPicPr>
          <p:cNvPr id="8" name="Imagem 7" descr="Uma imagem contendo Ícone&#10;&#10;O conteúdo gerado por IA pode estar incorreto.">
            <a:extLst>
              <a:ext uri="{FF2B5EF4-FFF2-40B4-BE49-F238E27FC236}">
                <a16:creationId xmlns:a16="http://schemas.microsoft.com/office/drawing/2014/main" id="{41CA1BB1-0FEE-756F-21C2-BB1D772E3E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935" y="4780279"/>
            <a:ext cx="1669576" cy="166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29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3FDF6D-68D4-EBB3-653A-C850B5074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9B41EA4-830F-9F8A-0E98-4EB2B9972E2C}"/>
              </a:ext>
            </a:extLst>
          </p:cNvPr>
          <p:cNvSpPr/>
          <p:nvPr/>
        </p:nvSpPr>
        <p:spPr>
          <a:xfrm>
            <a:off x="813070" y="731904"/>
            <a:ext cx="6760762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releases com </a:t>
            </a:r>
            <a:r>
              <a:rPr lang="pt-BR" sz="2400" b="1" cap="all" dirty="0" err="1"/>
              <a:t>azure</a:t>
            </a:r>
            <a:r>
              <a:rPr lang="pt-BR" sz="2400" b="1" cap="all" dirty="0"/>
              <a:t>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80050A7-81B7-77BD-EEFE-6CE0BEE339B5}"/>
              </a:ext>
            </a:extLst>
          </p:cNvPr>
          <p:cNvSpPr txBox="1"/>
          <p:nvPr/>
        </p:nvSpPr>
        <p:spPr>
          <a:xfrm>
            <a:off x="81880" y="1324821"/>
            <a:ext cx="2784143" cy="3416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33CC"/>
                </a:solidFill>
              </a:rPr>
              <a:t>Criar Épicos e Funcionalidades</a:t>
            </a:r>
          </a:p>
          <a:p>
            <a:pPr algn="ctr"/>
            <a:endParaRPr lang="pt-BR" sz="2400" b="1" dirty="0">
              <a:solidFill>
                <a:srgbClr val="0033CC"/>
              </a:solidFill>
            </a:endParaRPr>
          </a:p>
          <a:p>
            <a:pPr algn="ctr"/>
            <a:r>
              <a:rPr lang="pt-BR" sz="2400" dirty="0"/>
              <a:t>Organizar o backlog do produto em Épicos e funcionalidades no Azure Boards.</a:t>
            </a:r>
          </a:p>
          <a:p>
            <a:pPr algn="ctr"/>
            <a:endParaRPr lang="pt-BR" sz="2400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F649B72-B8B9-DF54-E99B-59BACE20F217}"/>
              </a:ext>
            </a:extLst>
          </p:cNvPr>
          <p:cNvSpPr txBox="1"/>
          <p:nvPr/>
        </p:nvSpPr>
        <p:spPr>
          <a:xfrm>
            <a:off x="3168555" y="1299797"/>
            <a:ext cx="2784143" cy="3416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33CC"/>
                </a:solidFill>
              </a:rPr>
              <a:t>Estimar Duração das Releases</a:t>
            </a:r>
          </a:p>
          <a:p>
            <a:pPr algn="ctr"/>
            <a:endParaRPr lang="pt-BR" sz="2400" b="1" dirty="0">
              <a:solidFill>
                <a:srgbClr val="0033CC"/>
              </a:solidFill>
            </a:endParaRPr>
          </a:p>
          <a:p>
            <a:pPr algn="ctr"/>
            <a:r>
              <a:rPr lang="pt-BR" sz="2400" dirty="0"/>
              <a:t>Prever o tempo necessário para concluir cada entrega, com base no esforço estimado.</a:t>
            </a:r>
          </a:p>
          <a:p>
            <a:pPr algn="ctr"/>
            <a:endParaRPr lang="pt-BR" sz="2400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BE830E6-B246-25DB-7DCA-2A6454D5CA76}"/>
              </a:ext>
            </a:extLst>
          </p:cNvPr>
          <p:cNvSpPr txBox="1"/>
          <p:nvPr/>
        </p:nvSpPr>
        <p:spPr>
          <a:xfrm>
            <a:off x="6255244" y="1302069"/>
            <a:ext cx="2784143" cy="341632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400" b="1" dirty="0">
                <a:solidFill>
                  <a:srgbClr val="0033CC"/>
                </a:solidFill>
              </a:rPr>
              <a:t>Agendar Releases</a:t>
            </a:r>
          </a:p>
          <a:p>
            <a:pPr algn="ctr"/>
            <a:endParaRPr lang="pt-BR" sz="2400" b="1" dirty="0">
              <a:solidFill>
                <a:srgbClr val="0033CC"/>
              </a:solidFill>
            </a:endParaRPr>
          </a:p>
          <a:p>
            <a:pPr algn="ctr"/>
            <a:endParaRPr lang="pt-BR" sz="2400" b="1" dirty="0">
              <a:solidFill>
                <a:srgbClr val="0033CC"/>
              </a:solidFill>
            </a:endParaRPr>
          </a:p>
          <a:p>
            <a:pPr algn="ctr"/>
            <a:r>
              <a:rPr lang="pt-BR" sz="2400" dirty="0"/>
              <a:t>Definir datas de lançamento, alinhadas com as prioridades do negócio.</a:t>
            </a:r>
          </a:p>
          <a:p>
            <a:pPr algn="ctr"/>
            <a:endParaRPr lang="pt-BR" sz="2400" dirty="0"/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89873D27-A0E1-53FD-0A3D-3A50A109216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73" y="4872393"/>
            <a:ext cx="1692000" cy="1692000"/>
          </a:xfrm>
          <a:prstGeom prst="rect">
            <a:avLst/>
          </a:prstGeom>
        </p:spPr>
      </p:pic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D9A163F7-673F-FE0E-D8D9-F8C3161FC4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014" y="4825605"/>
            <a:ext cx="1692000" cy="1692000"/>
          </a:xfrm>
          <a:prstGeom prst="rect">
            <a:avLst/>
          </a:prstGeom>
        </p:spPr>
      </p:pic>
      <p:pic>
        <p:nvPicPr>
          <p:cNvPr id="12" name="Imagem 11" descr="Ícone&#10;&#10;O conteúdo gerado por IA pode estar incorreto.">
            <a:extLst>
              <a:ext uri="{FF2B5EF4-FFF2-40B4-BE49-F238E27FC236}">
                <a16:creationId xmlns:a16="http://schemas.microsoft.com/office/drawing/2014/main" id="{B122538D-A0AF-8C94-61B3-382944090EB1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975" y="4897091"/>
            <a:ext cx="1692000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79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602C8-4363-B312-CE74-94B6A66CEA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BE35D525-CBB9-4182-C6B4-7AFC1CABD7B6}"/>
              </a:ext>
            </a:extLst>
          </p:cNvPr>
          <p:cNvSpPr/>
          <p:nvPr/>
        </p:nvSpPr>
        <p:spPr>
          <a:xfrm>
            <a:off x="813070" y="731904"/>
            <a:ext cx="5791842" cy="738664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entregas do projeto</a:t>
            </a:r>
          </a:p>
          <a:p>
            <a:r>
              <a:rPr lang="pt-BR" b="1" cap="all" dirty="0">
                <a:solidFill>
                  <a:srgbClr val="0033CC"/>
                </a:solidFill>
              </a:rPr>
              <a:t>exemplo</a:t>
            </a:r>
            <a:endParaRPr lang="pt-BR" sz="2400" b="1" dirty="0">
              <a:solidFill>
                <a:srgbClr val="0033CC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1788387-E0E5-397A-4F2E-E9DBEE99E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2" y="1651403"/>
            <a:ext cx="9134578" cy="4912281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F993C6A9-2B9F-B53F-23D9-00F07699A1CA}"/>
              </a:ext>
            </a:extLst>
          </p:cNvPr>
          <p:cNvSpPr/>
          <p:nvPr/>
        </p:nvSpPr>
        <p:spPr>
          <a:xfrm>
            <a:off x="9422" y="2418255"/>
            <a:ext cx="1123342" cy="4326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8CB4D65-F78B-6A1F-8A3B-464F7E7F0AFE}"/>
              </a:ext>
            </a:extLst>
          </p:cNvPr>
          <p:cNvSpPr/>
          <p:nvPr/>
        </p:nvSpPr>
        <p:spPr>
          <a:xfrm>
            <a:off x="2113452" y="2418255"/>
            <a:ext cx="2349366" cy="4326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4B27C125-73B3-9D5D-1CC8-16572A302036}"/>
              </a:ext>
            </a:extLst>
          </p:cNvPr>
          <p:cNvSpPr/>
          <p:nvPr/>
        </p:nvSpPr>
        <p:spPr>
          <a:xfrm>
            <a:off x="4626921" y="2420527"/>
            <a:ext cx="816586" cy="4326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92876F21-99A4-B214-0566-E07DB9120431}"/>
              </a:ext>
            </a:extLst>
          </p:cNvPr>
          <p:cNvSpPr/>
          <p:nvPr/>
        </p:nvSpPr>
        <p:spPr>
          <a:xfrm>
            <a:off x="5652776" y="2409151"/>
            <a:ext cx="3481802" cy="43262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62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8D51B-1555-6365-7705-87E9D17F3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F4DF9D8-A774-BF5C-8978-9F71FF40B114}"/>
              </a:ext>
            </a:extLst>
          </p:cNvPr>
          <p:cNvSpPr/>
          <p:nvPr/>
        </p:nvSpPr>
        <p:spPr>
          <a:xfrm>
            <a:off x="813070" y="731904"/>
            <a:ext cx="659776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sprints com </a:t>
            </a:r>
            <a:r>
              <a:rPr lang="pt-BR" sz="2400" b="1" cap="all" dirty="0" err="1"/>
              <a:t>azure</a:t>
            </a:r>
            <a:r>
              <a:rPr lang="pt-BR" sz="2400" b="1" cap="all" dirty="0"/>
              <a:t> boards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192134-3CA2-766D-2FBD-1E2F8E149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54"/>
            <a:ext cx="9144000" cy="33998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A4A2235-FF43-0EAF-291C-32D783083DB6}"/>
              </a:ext>
            </a:extLst>
          </p:cNvPr>
          <p:cNvSpPr/>
          <p:nvPr/>
        </p:nvSpPr>
        <p:spPr>
          <a:xfrm>
            <a:off x="0" y="3575713"/>
            <a:ext cx="5308979" cy="199447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3516850F-7AD4-ADDF-C85F-61436D3AF322}"/>
              </a:ext>
            </a:extLst>
          </p:cNvPr>
          <p:cNvSpPr/>
          <p:nvPr/>
        </p:nvSpPr>
        <p:spPr>
          <a:xfrm>
            <a:off x="3823662" y="3084395"/>
            <a:ext cx="1062237" cy="23333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59D3CD3-D5F2-C239-F346-D5DF34F2AE5A}"/>
              </a:ext>
            </a:extLst>
          </p:cNvPr>
          <p:cNvSpPr/>
          <p:nvPr/>
        </p:nvSpPr>
        <p:spPr>
          <a:xfrm>
            <a:off x="4885899" y="3084395"/>
            <a:ext cx="4262662" cy="24857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590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1FF65-3481-8198-8EDB-510B940F7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C069AF0-839D-3F14-24A0-3115AD037E59}"/>
              </a:ext>
            </a:extLst>
          </p:cNvPr>
          <p:cNvSpPr/>
          <p:nvPr/>
        </p:nvSpPr>
        <p:spPr>
          <a:xfrm>
            <a:off x="813070" y="731904"/>
            <a:ext cx="659776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sprints com </a:t>
            </a:r>
            <a:r>
              <a:rPr lang="pt-BR" sz="2400" b="1" cap="all" dirty="0" err="1"/>
              <a:t>azure</a:t>
            </a:r>
            <a:r>
              <a:rPr lang="pt-BR" sz="2400" b="1" cap="all" dirty="0"/>
              <a:t> boards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F96BED2-9272-EF79-BBE8-69A48142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54"/>
            <a:ext cx="9144000" cy="339981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173B8CB0-7F2D-B93E-2872-3D5B9E635104}"/>
              </a:ext>
            </a:extLst>
          </p:cNvPr>
          <p:cNvSpPr/>
          <p:nvPr/>
        </p:nvSpPr>
        <p:spPr>
          <a:xfrm>
            <a:off x="0" y="3985145"/>
            <a:ext cx="5308979" cy="15850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4C18471-F2BF-829A-FD93-14A58672F0A6}"/>
              </a:ext>
            </a:extLst>
          </p:cNvPr>
          <p:cNvSpPr/>
          <p:nvPr/>
        </p:nvSpPr>
        <p:spPr>
          <a:xfrm>
            <a:off x="3823662" y="3985145"/>
            <a:ext cx="1062237" cy="14326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0E17B33-5472-9EBB-5DB6-DBFBDB47BF11}"/>
              </a:ext>
            </a:extLst>
          </p:cNvPr>
          <p:cNvSpPr/>
          <p:nvPr/>
        </p:nvSpPr>
        <p:spPr>
          <a:xfrm>
            <a:off x="4885899" y="4258101"/>
            <a:ext cx="4262662" cy="131208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54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4B9B19-2541-35FC-BEB4-E99EED21A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87A0091-76C8-442B-F817-9BB205631AAE}"/>
              </a:ext>
            </a:extLst>
          </p:cNvPr>
          <p:cNvSpPr/>
          <p:nvPr/>
        </p:nvSpPr>
        <p:spPr>
          <a:xfrm>
            <a:off x="813070" y="731904"/>
            <a:ext cx="659776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Planejamento de sprints com </a:t>
            </a:r>
            <a:r>
              <a:rPr lang="pt-BR" sz="2400" b="1" cap="all" dirty="0" err="1"/>
              <a:t>azure</a:t>
            </a:r>
            <a:r>
              <a:rPr lang="pt-BR" sz="2400" b="1" cap="all" dirty="0"/>
              <a:t> boards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D2BD5F-3E6F-1D34-C589-F7DFC6254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2054"/>
            <a:ext cx="9144000" cy="339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8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33130-4E4B-2C9B-8A47-2DFEF715D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639C7E87-26FF-5EE1-0D5F-CADC0A5269FB}"/>
              </a:ext>
            </a:extLst>
          </p:cNvPr>
          <p:cNvSpPr/>
          <p:nvPr/>
        </p:nvSpPr>
        <p:spPr>
          <a:xfrm>
            <a:off x="813070" y="731904"/>
            <a:ext cx="68328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Atribuição de Tarefas e Estimativa de Esforço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CB59EDA-4321-5B32-41FB-9D9725B69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412"/>
            <a:ext cx="9144000" cy="366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0955292-AD3D-ABD0-91B6-45B59E56116A}"/>
              </a:ext>
            </a:extLst>
          </p:cNvPr>
          <p:cNvSpPr/>
          <p:nvPr/>
        </p:nvSpPr>
        <p:spPr>
          <a:xfrm>
            <a:off x="0" y="1624084"/>
            <a:ext cx="5308979" cy="436728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48B865E-791F-19B7-C186-AB4369BE9E07}"/>
              </a:ext>
            </a:extLst>
          </p:cNvPr>
          <p:cNvSpPr/>
          <p:nvPr/>
        </p:nvSpPr>
        <p:spPr>
          <a:xfrm>
            <a:off x="4885899" y="1624084"/>
            <a:ext cx="4262662" cy="43672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68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16705-E2B7-FDF3-0F49-C5B2AA9BB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1058BDB-51C7-D9D2-5F0F-F0732814856C}"/>
              </a:ext>
            </a:extLst>
          </p:cNvPr>
          <p:cNvSpPr/>
          <p:nvPr/>
        </p:nvSpPr>
        <p:spPr>
          <a:xfrm>
            <a:off x="813070" y="731904"/>
            <a:ext cx="68328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Atribuição de Tarefas e Estimativa de Esforço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EB0EB1D-9B9A-F99A-C202-C53BCE42D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412"/>
            <a:ext cx="9144000" cy="366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D1194FB6-E31D-2749-B82F-D66D04A097C4}"/>
              </a:ext>
            </a:extLst>
          </p:cNvPr>
          <p:cNvSpPr/>
          <p:nvPr/>
        </p:nvSpPr>
        <p:spPr>
          <a:xfrm>
            <a:off x="0" y="3575712"/>
            <a:ext cx="5308979" cy="2415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7B55EA2-D109-DD6E-9E5D-99FC3C429E49}"/>
              </a:ext>
            </a:extLst>
          </p:cNvPr>
          <p:cNvSpPr/>
          <p:nvPr/>
        </p:nvSpPr>
        <p:spPr>
          <a:xfrm>
            <a:off x="4885899" y="1624084"/>
            <a:ext cx="4262662" cy="43672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841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CC028-6105-DCC5-168A-EB2A941D1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7A1733B7-B176-3024-8569-640F5CE909DB}"/>
              </a:ext>
            </a:extLst>
          </p:cNvPr>
          <p:cNvSpPr/>
          <p:nvPr/>
        </p:nvSpPr>
        <p:spPr>
          <a:xfrm>
            <a:off x="813070" y="731904"/>
            <a:ext cx="68328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Atribuição de Tarefas e Estimativa de Esforço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6B870A-95AA-5679-C194-FBD53988E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412"/>
            <a:ext cx="9144000" cy="3669688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FA5E9A3-0399-1405-CE76-91F27D5E46A5}"/>
              </a:ext>
            </a:extLst>
          </p:cNvPr>
          <p:cNvSpPr/>
          <p:nvPr/>
        </p:nvSpPr>
        <p:spPr>
          <a:xfrm>
            <a:off x="0" y="3575712"/>
            <a:ext cx="5308979" cy="241565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3C140A0-40AC-6E66-6C98-9B9A412F6F50}"/>
              </a:ext>
            </a:extLst>
          </p:cNvPr>
          <p:cNvSpPr/>
          <p:nvPr/>
        </p:nvSpPr>
        <p:spPr>
          <a:xfrm>
            <a:off x="4885899" y="3575712"/>
            <a:ext cx="4262662" cy="241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722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B74F09-8E28-D9E7-18DB-98359308A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621B241-8985-7B1F-2D6E-C757DB23B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5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DE227B2-E637-1B4A-91E2-3E5405779622}"/>
              </a:ext>
            </a:extLst>
          </p:cNvPr>
          <p:cNvSpPr txBox="1"/>
          <p:nvPr/>
        </p:nvSpPr>
        <p:spPr>
          <a:xfrm>
            <a:off x="844084" y="744233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PBI/User Story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3ACE069-15F1-9598-AE06-CE106801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448"/>
            <a:ext cx="9144000" cy="39285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87DBCFB-A56B-4E4C-9BF9-1B7D5030C274}"/>
              </a:ext>
            </a:extLst>
          </p:cNvPr>
          <p:cNvSpPr/>
          <p:nvPr/>
        </p:nvSpPr>
        <p:spPr>
          <a:xfrm>
            <a:off x="2931886" y="1682448"/>
            <a:ext cx="6212114" cy="3928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3798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6936E-5B48-DD8B-5598-E3EDAB44B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1B404D0D-6853-420B-D3C2-E205A85384A7}"/>
              </a:ext>
            </a:extLst>
          </p:cNvPr>
          <p:cNvSpPr/>
          <p:nvPr/>
        </p:nvSpPr>
        <p:spPr>
          <a:xfrm>
            <a:off x="813070" y="731904"/>
            <a:ext cx="68328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Atribuição de Tarefas e Estimativa de Esforço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308051A-5A28-6E63-2618-1A93B3DD2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412"/>
            <a:ext cx="9144000" cy="3669688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6390F592-8A87-661B-15B1-908898868B1A}"/>
              </a:ext>
            </a:extLst>
          </p:cNvPr>
          <p:cNvSpPr/>
          <p:nvPr/>
        </p:nvSpPr>
        <p:spPr>
          <a:xfrm>
            <a:off x="4885899" y="3575712"/>
            <a:ext cx="4262662" cy="241565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504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97A86-5A7A-EA86-18CA-A945E562D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E27AF609-5F3E-C629-C419-3C5C02500BE8}"/>
              </a:ext>
            </a:extLst>
          </p:cNvPr>
          <p:cNvSpPr/>
          <p:nvPr/>
        </p:nvSpPr>
        <p:spPr>
          <a:xfrm>
            <a:off x="813070" y="731904"/>
            <a:ext cx="6832896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Atribuição de Tarefas e Estimativa de Esforço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0E542E-A7E0-3CD8-88E9-752079892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94412"/>
            <a:ext cx="9144000" cy="366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77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DD983-750E-4F86-2DDD-A988A8376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5B8042E1-8995-EF60-8217-68DB3B989BD7}"/>
              </a:ext>
            </a:extLst>
          </p:cNvPr>
          <p:cNvSpPr/>
          <p:nvPr/>
        </p:nvSpPr>
        <p:spPr>
          <a:xfrm>
            <a:off x="968990" y="274638"/>
            <a:ext cx="771780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pt-BR" sz="2800" b="1" kern="1200" cap="all" dirty="0">
                <a:latin typeface="Gotham HTF" pitchFamily="2" charset="0"/>
                <a:ea typeface="+mj-ea"/>
                <a:cs typeface="+mj-cs"/>
              </a:rPr>
              <a:t>Colocando a mão na massa!!!</a:t>
            </a:r>
            <a:endParaRPr lang="pt-BR" sz="2800" b="1" kern="1200" dirty="0">
              <a:latin typeface="Gotham HTF" pitchFamily="2" charset="0"/>
              <a:ea typeface="+mj-ea"/>
              <a:cs typeface="+mj-cs"/>
            </a:endParaRPr>
          </a:p>
        </p:txBody>
      </p:sp>
      <p:pic>
        <p:nvPicPr>
          <p:cNvPr id="4" name="Imagem 3" descr="Mão segurando um sanduíche&#10;&#10;O conteúdo gerado por IA pode estar incorreto.">
            <a:extLst>
              <a:ext uri="{FF2B5EF4-FFF2-40B4-BE49-F238E27FC236}">
                <a16:creationId xmlns:a16="http://schemas.microsoft.com/office/drawing/2014/main" id="{F4A977A5-6126-A1A8-F473-CE70DC6249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7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  <a:noFill/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8445FA5-92AF-47D3-8EC4-2F3C904B7A6A}"/>
              </a:ext>
            </a:extLst>
          </p:cNvPr>
          <p:cNvSpPr/>
          <p:nvPr/>
        </p:nvSpPr>
        <p:spPr>
          <a:xfrm rot="20497411">
            <a:off x="1741071" y="2967335"/>
            <a:ext cx="5661870" cy="1446550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Bora pro Azure </a:t>
            </a:r>
            <a:r>
              <a:rPr lang="pt-BR" sz="4400" b="1" cap="none" spc="0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DevOps</a:t>
            </a:r>
            <a:endParaRPr lang="pt-BR" sz="44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pPr algn="ctr"/>
            <a:r>
              <a:rPr lang="pt-BR" sz="4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https://dev.azure.com/</a:t>
            </a:r>
          </a:p>
        </p:txBody>
      </p:sp>
    </p:spTree>
    <p:extLst>
      <p:ext uri="{BB962C8B-B14F-4D97-AF65-F5344CB8AC3E}">
        <p14:creationId xmlns:p14="http://schemas.microsoft.com/office/powerpoint/2010/main" val="2510507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44E82-B062-7DEC-C299-A228811C3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0DBE96F1-D453-F7D6-65DA-E0547A0B2F96}"/>
              </a:ext>
            </a:extLst>
          </p:cNvPr>
          <p:cNvSpPr/>
          <p:nvPr/>
        </p:nvSpPr>
        <p:spPr>
          <a:xfrm>
            <a:off x="813070" y="731904"/>
            <a:ext cx="792909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/>
              <a:t>Burndown chart </a:t>
            </a:r>
            <a:r>
              <a:rPr lang="en-US" sz="2400" b="1" cap="all" dirty="0"/>
              <a:t>e KANBAN Board com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B10BDCB1-81B6-7F80-6D5E-80BB733EA461}"/>
              </a:ext>
            </a:extLst>
          </p:cNvPr>
          <p:cNvSpPr txBox="1"/>
          <p:nvPr/>
        </p:nvSpPr>
        <p:spPr>
          <a:xfrm>
            <a:off x="500636" y="1731218"/>
            <a:ext cx="8325134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33CC"/>
                </a:solidFill>
              </a:rPr>
              <a:t>Boards: </a:t>
            </a:r>
            <a:r>
              <a:rPr lang="pt-BR" sz="2800" b="1" dirty="0"/>
              <a:t>Board com foco no </a:t>
            </a:r>
            <a:r>
              <a:rPr lang="pt-BR" sz="2800" b="1" dirty="0">
                <a:solidFill>
                  <a:srgbClr val="C00000"/>
                </a:solidFill>
              </a:rPr>
              <a:t>PBI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/>
              <a:t>Visão mais geral e estratégica</a:t>
            </a:r>
          </a:p>
          <a:p>
            <a:pPr marL="457200" indent="-457200" algn="just">
              <a:buFont typeface="Wingdings" panose="05000000000000000000" pitchFamily="2" charset="2"/>
              <a:buChar char="ü"/>
            </a:pPr>
            <a:endParaRPr lang="pt-BR" sz="2800" b="1" dirty="0">
              <a:solidFill>
                <a:srgbClr val="0033CC"/>
              </a:solidFill>
            </a:endParaRPr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/>
              <a:t>Aba</a:t>
            </a:r>
            <a:r>
              <a:rPr lang="pt-BR" sz="2800" b="1" dirty="0">
                <a:solidFill>
                  <a:srgbClr val="0033CC"/>
                </a:solidFill>
              </a:rPr>
              <a:t> ‘</a:t>
            </a:r>
            <a:r>
              <a:rPr lang="pt-BR" sz="2800" b="1" dirty="0" err="1">
                <a:solidFill>
                  <a:srgbClr val="0033CC"/>
                </a:solidFill>
              </a:rPr>
              <a:t>Analytics</a:t>
            </a:r>
            <a:r>
              <a:rPr lang="pt-BR" sz="2800" b="1" dirty="0">
                <a:solidFill>
                  <a:srgbClr val="0033CC"/>
                </a:solidFill>
              </a:rPr>
              <a:t>’: </a:t>
            </a:r>
            <a:r>
              <a:rPr lang="pt-BR" sz="2800" b="1" dirty="0"/>
              <a:t>Gráfico de Status de Progresso dos </a:t>
            </a:r>
            <a:r>
              <a:rPr lang="pt-BR" sz="2800" b="1" dirty="0" err="1"/>
              <a:t>PBIs</a:t>
            </a:r>
            <a:endParaRPr lang="pt-BR" sz="2800" dirty="0"/>
          </a:p>
          <a:p>
            <a:pPr algn="just"/>
            <a:endParaRPr lang="pt-BR" sz="2800" dirty="0"/>
          </a:p>
          <a:p>
            <a:pPr algn="just"/>
            <a:endParaRPr lang="pt-BR" sz="2800" dirty="0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0E51BA7F-CAB5-72F8-B0AC-75F7FC53A7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8" y="4227286"/>
            <a:ext cx="2249714" cy="224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3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5056A-DFEC-D8DD-C6B0-DDD7C9075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FD6EAD3F-DB78-102F-D0F4-5F69E7D5E82E}"/>
              </a:ext>
            </a:extLst>
          </p:cNvPr>
          <p:cNvSpPr/>
          <p:nvPr/>
        </p:nvSpPr>
        <p:spPr>
          <a:xfrm>
            <a:off x="813070" y="731904"/>
            <a:ext cx="773493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Burndown chat e KANBAN Board com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0E981C04-8C93-6752-9165-2D5B43C4BABB}"/>
              </a:ext>
            </a:extLst>
          </p:cNvPr>
          <p:cNvSpPr txBox="1"/>
          <p:nvPr/>
        </p:nvSpPr>
        <p:spPr>
          <a:xfrm>
            <a:off x="500636" y="1528022"/>
            <a:ext cx="832513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>
                <a:solidFill>
                  <a:srgbClr val="0033CC"/>
                </a:solidFill>
              </a:rPr>
              <a:t>Task Board: </a:t>
            </a:r>
            <a:r>
              <a:rPr lang="pt-BR" sz="2800" b="1" dirty="0"/>
              <a:t>Board com foco nas tarefas</a:t>
            </a:r>
          </a:p>
          <a:p>
            <a:pPr algn="just"/>
            <a:endParaRPr lang="pt-BR" sz="2800" b="1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/>
              <a:t>Visão mais operacional</a:t>
            </a:r>
          </a:p>
          <a:p>
            <a:pPr algn="just"/>
            <a:endParaRPr lang="pt-BR" sz="2800" b="1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/>
              <a:t>Aba</a:t>
            </a:r>
            <a:r>
              <a:rPr lang="pt-BR" sz="2800" b="1" dirty="0">
                <a:solidFill>
                  <a:srgbClr val="0033CC"/>
                </a:solidFill>
              </a:rPr>
              <a:t> ‘</a:t>
            </a:r>
            <a:r>
              <a:rPr lang="pt-BR" sz="2800" b="1" dirty="0" err="1">
                <a:solidFill>
                  <a:srgbClr val="0033CC"/>
                </a:solidFill>
              </a:rPr>
              <a:t>Analytics</a:t>
            </a:r>
            <a:r>
              <a:rPr lang="pt-BR" sz="2800" b="1" dirty="0">
                <a:solidFill>
                  <a:srgbClr val="0033CC"/>
                </a:solidFill>
              </a:rPr>
              <a:t>’: </a:t>
            </a:r>
            <a:r>
              <a:rPr lang="pt-BR" sz="2800" b="1" dirty="0"/>
              <a:t>Gráfico de </a:t>
            </a:r>
            <a:r>
              <a:rPr lang="pt-BR" sz="2800" b="1" dirty="0" err="1"/>
              <a:t>Burndown</a:t>
            </a:r>
            <a:endParaRPr lang="pt-BR" sz="2800" b="1" dirty="0"/>
          </a:p>
          <a:p>
            <a:pPr algn="just"/>
            <a:endParaRPr lang="pt-BR" sz="2800" b="1" dirty="0"/>
          </a:p>
          <a:p>
            <a:pPr marL="457200" indent="-457200" algn="just">
              <a:buFont typeface="Wingdings" panose="05000000000000000000" pitchFamily="2" charset="2"/>
              <a:buChar char="ü"/>
            </a:pPr>
            <a:r>
              <a:rPr lang="pt-BR" sz="2800" b="1" dirty="0"/>
              <a:t>Progresso do Sprint por Tipo de Board ou </a:t>
            </a:r>
            <a:r>
              <a:rPr lang="pt-BR" sz="2800" b="1" dirty="0" err="1"/>
              <a:t>Work</a:t>
            </a:r>
            <a:r>
              <a:rPr lang="pt-BR" sz="2800" b="1" dirty="0"/>
              <a:t> Item</a:t>
            </a:r>
            <a:endParaRPr lang="pt-BR" sz="2800" dirty="0"/>
          </a:p>
          <a:p>
            <a:pPr algn="just"/>
            <a:endParaRPr lang="pt-BR" sz="2800" dirty="0"/>
          </a:p>
        </p:txBody>
      </p:sp>
      <p:pic>
        <p:nvPicPr>
          <p:cNvPr id="3" name="Imagem 2" descr="Logotipo&#10;&#10;O conteúdo gerado por IA pode estar incorreto.">
            <a:extLst>
              <a:ext uri="{FF2B5EF4-FFF2-40B4-BE49-F238E27FC236}">
                <a16:creationId xmlns:a16="http://schemas.microsoft.com/office/drawing/2014/main" id="{92F54ABE-6FF3-762D-A2D8-A388B8DF3B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258" y="5083626"/>
            <a:ext cx="1422399" cy="142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274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89E6-19D7-1A5A-0EC0-57ECA7761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44CE85DA-0B83-098B-2473-0BA6182F79D5}"/>
              </a:ext>
            </a:extLst>
          </p:cNvPr>
          <p:cNvSpPr/>
          <p:nvPr/>
        </p:nvSpPr>
        <p:spPr>
          <a:xfrm>
            <a:off x="813070" y="731904"/>
            <a:ext cx="7734938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Burndown chat e KANBAN Board com AZURE Boards</a:t>
            </a:r>
            <a:endParaRPr lang="pt-BR" sz="2400" b="1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4AE27E7-EE76-6A4C-5460-1641AB4ADEFB}"/>
              </a:ext>
            </a:extLst>
          </p:cNvPr>
          <p:cNvSpPr txBox="1"/>
          <p:nvPr/>
        </p:nvSpPr>
        <p:spPr>
          <a:xfrm>
            <a:off x="500636" y="1658648"/>
            <a:ext cx="832513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800" b="1" dirty="0"/>
              <a:t>Com base no escopo definido, exibe:</a:t>
            </a:r>
          </a:p>
          <a:p>
            <a:pPr algn="just"/>
            <a:endParaRPr lang="pt-BR" sz="2800" b="1" dirty="0"/>
          </a:p>
          <a:p>
            <a:pPr algn="just"/>
            <a:r>
              <a:rPr lang="pt-BR" sz="2800" b="1" dirty="0"/>
              <a:t>• Escopo total do Sprint</a:t>
            </a:r>
          </a:p>
          <a:p>
            <a:pPr algn="just"/>
            <a:endParaRPr lang="pt-BR" sz="2800" b="1" dirty="0"/>
          </a:p>
          <a:p>
            <a:pPr algn="just"/>
            <a:r>
              <a:rPr lang="pt-BR" sz="2800" b="1" dirty="0"/>
              <a:t>• Cadência ideal com base na capacidade e data final</a:t>
            </a:r>
          </a:p>
          <a:p>
            <a:pPr algn="just"/>
            <a:endParaRPr lang="pt-BR" sz="2800" b="1" dirty="0"/>
          </a:p>
          <a:p>
            <a:pPr algn="just"/>
            <a:r>
              <a:rPr lang="pt-BR" sz="2800" b="1" dirty="0"/>
              <a:t>• Quanto está completo e quanto ainda falta por dia/período</a:t>
            </a:r>
          </a:p>
          <a:p>
            <a:pPr algn="just"/>
            <a:endParaRPr lang="pt-BR" sz="2800" b="1" dirty="0"/>
          </a:p>
          <a:p>
            <a:pPr algn="just"/>
            <a:r>
              <a:rPr lang="pt-BR" sz="2800" b="1" dirty="0"/>
              <a:t>• Quanto trabalho foi adicionado (Itens novos)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294307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9B461-D08F-9C1A-2213-A5F7BDCD0E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3EB8A9E9-38DF-2DCE-6F02-8EDE9080B42E}"/>
              </a:ext>
            </a:extLst>
          </p:cNvPr>
          <p:cNvSpPr/>
          <p:nvPr/>
        </p:nvSpPr>
        <p:spPr>
          <a:xfrm>
            <a:off x="813070" y="731904"/>
            <a:ext cx="587763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monitoramento </a:t>
            </a:r>
            <a:r>
              <a:rPr lang="en-US" sz="2400" b="1" cap="all" dirty="0" err="1"/>
              <a:t>por</a:t>
            </a:r>
            <a:r>
              <a:rPr lang="en-US" sz="2400" b="1" cap="all" dirty="0"/>
              <a:t> Burndown Chart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5D70B6-9D8E-3355-AD26-A23DBE22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84"/>
            <a:ext cx="9144000" cy="423483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737CEC8F-DED9-7EA3-A08B-E196BD9BB1FC}"/>
              </a:ext>
            </a:extLst>
          </p:cNvPr>
          <p:cNvSpPr/>
          <p:nvPr/>
        </p:nvSpPr>
        <p:spPr>
          <a:xfrm>
            <a:off x="0" y="3106055"/>
            <a:ext cx="9144000" cy="296091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75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366E1-14F9-329A-6B4D-F80409FE5C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8F58B928-A8F0-8F05-7AE1-0E076C9D776E}"/>
              </a:ext>
            </a:extLst>
          </p:cNvPr>
          <p:cNvSpPr/>
          <p:nvPr/>
        </p:nvSpPr>
        <p:spPr>
          <a:xfrm>
            <a:off x="813070" y="731904"/>
            <a:ext cx="587763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monitoramento </a:t>
            </a:r>
            <a:r>
              <a:rPr lang="en-US" sz="2400" b="1" cap="all" dirty="0" err="1"/>
              <a:t>por</a:t>
            </a:r>
            <a:r>
              <a:rPr lang="en-US" sz="2400" b="1" cap="all" dirty="0"/>
              <a:t> Burndown Chart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11CBEDA-CA75-63D4-180D-0B6615CAB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84"/>
            <a:ext cx="9144000" cy="4234832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4A9890E-6058-97FD-9C61-68F3189E664F}"/>
              </a:ext>
            </a:extLst>
          </p:cNvPr>
          <p:cNvSpPr/>
          <p:nvPr/>
        </p:nvSpPr>
        <p:spPr>
          <a:xfrm>
            <a:off x="0" y="4455885"/>
            <a:ext cx="9144000" cy="166914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79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D190-58BB-6E36-831C-769278B34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C25F16BF-7A7B-02C4-931B-D2D4A733A361}"/>
              </a:ext>
            </a:extLst>
          </p:cNvPr>
          <p:cNvSpPr/>
          <p:nvPr/>
        </p:nvSpPr>
        <p:spPr>
          <a:xfrm>
            <a:off x="813070" y="731904"/>
            <a:ext cx="587763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monitoramento </a:t>
            </a:r>
            <a:r>
              <a:rPr lang="en-US" sz="2400" b="1" cap="all" dirty="0" err="1"/>
              <a:t>por</a:t>
            </a:r>
            <a:r>
              <a:rPr lang="en-US" sz="2400" b="1" cap="all" dirty="0"/>
              <a:t> Burndown Chart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B706209-6B9C-93B9-5168-0FE1A28763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6384"/>
            <a:ext cx="9144000" cy="42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178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947124" y="754919"/>
            <a:ext cx="191599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 dirty="0" err="1">
                <a:solidFill>
                  <a:srgbClr val="303030"/>
                </a:solidFill>
                <a:latin typeface="Gotham-Bold"/>
                <a:cs typeface="Gotham-Bold"/>
              </a:rPr>
              <a:t>Método</a:t>
            </a:r>
            <a:r>
              <a:rPr lang="en-US" sz="2800" dirty="0">
                <a:solidFill>
                  <a:srgbClr val="303030"/>
                </a:solidFill>
                <a:latin typeface="Gotham-Bold"/>
                <a:cs typeface="Gotham-Bold"/>
              </a:rPr>
              <a:t> do </a:t>
            </a:r>
            <a:endParaRPr lang="en-US" sz="2800" dirty="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8426945" y="651190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tham-Bold"/>
                <a:cs typeface="Gotham-Bold"/>
              </a:rPr>
              <a:t>5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graphicFrame>
        <p:nvGraphicFramePr>
          <p:cNvPr id="9" name="Chart 8"/>
          <p:cNvGraphicFramePr>
            <a:graphicFrameLocks/>
          </p:cNvGraphicFramePr>
          <p:nvPr/>
        </p:nvGraphicFramePr>
        <p:xfrm>
          <a:off x="429356" y="1304144"/>
          <a:ext cx="8396768" cy="4931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33141" y="807823"/>
            <a:ext cx="430530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147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A941-AEBB-B38A-4D1F-EE90354A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970F6CB-DA44-F11C-5926-B62AE30F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6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49BA383-7967-B886-5298-C2FC4322B144}"/>
              </a:ext>
            </a:extLst>
          </p:cNvPr>
          <p:cNvSpPr txBox="1"/>
          <p:nvPr/>
        </p:nvSpPr>
        <p:spPr>
          <a:xfrm>
            <a:off x="844084" y="744233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PBI/User Story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D3CE5-0DCC-0E73-D08A-2F5B36B89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448"/>
            <a:ext cx="9144000" cy="392853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1D8CC7F5-FA07-1544-99E5-69C631E6E63B}"/>
              </a:ext>
            </a:extLst>
          </p:cNvPr>
          <p:cNvSpPr/>
          <p:nvPr/>
        </p:nvSpPr>
        <p:spPr>
          <a:xfrm>
            <a:off x="6110514" y="1682448"/>
            <a:ext cx="3033486" cy="392853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42227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Resultado de imagem para scrum sprint burndow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3053" y="2082018"/>
            <a:ext cx="8956539" cy="467750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311892" y="801192"/>
            <a:ext cx="8267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/>
              <a:t>	A partir do Backlog da Sprint, com suas Tarefas já designadas, é criado um Gráfico de Previsão de diminuição de pendência de pontos a desenvolver (</a:t>
            </a:r>
            <a:r>
              <a:rPr lang="pt-BR" sz="2400" b="1" dirty="0" err="1"/>
              <a:t>Burndown</a:t>
            </a:r>
            <a:r>
              <a:rPr lang="pt-BR" sz="2400" b="1" dirty="0"/>
              <a:t> Chart).</a:t>
            </a:r>
          </a:p>
        </p:txBody>
      </p:sp>
      <p:sp>
        <p:nvSpPr>
          <p:cNvPr id="9" name="Retângulo 8"/>
          <p:cNvSpPr/>
          <p:nvPr/>
        </p:nvSpPr>
        <p:spPr>
          <a:xfrm>
            <a:off x="384458" y="183857"/>
            <a:ext cx="850802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SCRUM – Análise de </a:t>
            </a:r>
            <a:r>
              <a:rPr lang="pt-BR" altLang="pt-BR" sz="2800" b="1" dirty="0" err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Burndown</a:t>
            </a:r>
            <a:endParaRPr lang="pt-BR" altLang="pt-BR" sz="2000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pPr algn="l"/>
            <a:endParaRPr lang="pt-BR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5" name="Picture 1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206556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A528D4-A3E1-121B-8C6E-A8BF42A62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7C828EB3-16DF-7E82-B807-C1199520D8D6}"/>
              </a:ext>
            </a:extLst>
          </p:cNvPr>
          <p:cNvSpPr/>
          <p:nvPr/>
        </p:nvSpPr>
        <p:spPr>
          <a:xfrm>
            <a:off x="0" y="1553029"/>
            <a:ext cx="9144000" cy="53049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6AFA7A3-D921-E802-22CB-6FCA66B2924B}"/>
              </a:ext>
            </a:extLst>
          </p:cNvPr>
          <p:cNvSpPr/>
          <p:nvPr/>
        </p:nvSpPr>
        <p:spPr>
          <a:xfrm>
            <a:off x="813070" y="731904"/>
            <a:ext cx="5877635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b="1" cap="all" dirty="0"/>
              <a:t>monitoramento </a:t>
            </a:r>
            <a:r>
              <a:rPr lang="en-US" sz="2400" b="1" cap="all" dirty="0" err="1"/>
              <a:t>por</a:t>
            </a:r>
            <a:r>
              <a:rPr lang="en-US" sz="2400" b="1" cap="all" dirty="0"/>
              <a:t> Burndown Chart</a:t>
            </a:r>
            <a:endParaRPr lang="pt-BR" sz="2400" b="1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D2BBD85-D0C9-1F74-5BD8-2F03333F1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9677"/>
            <a:ext cx="9144000" cy="39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94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C677-B244-BB5E-7E8C-F325F661E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DF7A402A-D93C-9E8C-1E35-98E2F40A71F8}"/>
              </a:ext>
            </a:extLst>
          </p:cNvPr>
          <p:cNvSpPr/>
          <p:nvPr/>
        </p:nvSpPr>
        <p:spPr>
          <a:xfrm>
            <a:off x="813070" y="731904"/>
            <a:ext cx="688701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Utilização do </a:t>
            </a:r>
            <a:r>
              <a:rPr lang="pt-BR" sz="2400" b="1" cap="all" dirty="0" err="1"/>
              <a:t>Kanban</a:t>
            </a:r>
            <a:r>
              <a:rPr lang="pt-BR" sz="2400" b="1" cap="all" dirty="0"/>
              <a:t> Board no Azure Boards</a:t>
            </a:r>
            <a:endParaRPr lang="pt-BR" sz="2400" b="1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DF0B7F1-9986-5D57-B260-9D8BA2FEF8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9584"/>
            <a:ext cx="9144000" cy="4994788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96E3049D-8FD5-2F73-E6BA-11AE37B3C5C3}"/>
              </a:ext>
            </a:extLst>
          </p:cNvPr>
          <p:cNvSpPr/>
          <p:nvPr/>
        </p:nvSpPr>
        <p:spPr>
          <a:xfrm>
            <a:off x="2032000" y="2264229"/>
            <a:ext cx="1175657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CAF9FC7-A562-FA9E-C3C8-DD93639695E8}"/>
              </a:ext>
            </a:extLst>
          </p:cNvPr>
          <p:cNvSpPr/>
          <p:nvPr/>
        </p:nvSpPr>
        <p:spPr>
          <a:xfrm>
            <a:off x="1857831" y="2694367"/>
            <a:ext cx="6400800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49057068-3F52-F885-8DB3-2D55943EAB49}"/>
              </a:ext>
            </a:extLst>
          </p:cNvPr>
          <p:cNvSpPr/>
          <p:nvPr/>
        </p:nvSpPr>
        <p:spPr>
          <a:xfrm>
            <a:off x="-36286" y="3142341"/>
            <a:ext cx="1175657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77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FF78-CBB9-F2FF-B8F1-2B9001ACD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5DDD4305-8CF5-AFB7-4F9D-ADA786B5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694087"/>
            <a:ext cx="9143999" cy="4586514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E902F4E3-FA83-A77F-60EA-28335D409C5F}"/>
              </a:ext>
            </a:extLst>
          </p:cNvPr>
          <p:cNvSpPr/>
          <p:nvPr/>
        </p:nvSpPr>
        <p:spPr>
          <a:xfrm>
            <a:off x="813070" y="731904"/>
            <a:ext cx="6887014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pt-BR" sz="2400" b="1" cap="all" dirty="0"/>
              <a:t>Utilização do </a:t>
            </a:r>
            <a:r>
              <a:rPr lang="pt-BR" sz="2400" b="1" cap="all" dirty="0" err="1"/>
              <a:t>Kanban</a:t>
            </a:r>
            <a:r>
              <a:rPr lang="pt-BR" sz="2400" b="1" cap="all" dirty="0"/>
              <a:t> Board no Azure Boards</a:t>
            </a:r>
            <a:endParaRPr lang="pt-BR" sz="2400" b="1" dirty="0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43F3738-859B-A508-9FF9-8D679926D66F}"/>
              </a:ext>
            </a:extLst>
          </p:cNvPr>
          <p:cNvSpPr/>
          <p:nvPr/>
        </p:nvSpPr>
        <p:spPr>
          <a:xfrm>
            <a:off x="1640112" y="2786742"/>
            <a:ext cx="1175657" cy="30699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B5993221-B905-6011-7B1C-84015BB705AB}"/>
              </a:ext>
            </a:extLst>
          </p:cNvPr>
          <p:cNvSpPr/>
          <p:nvPr/>
        </p:nvSpPr>
        <p:spPr>
          <a:xfrm>
            <a:off x="1857831" y="3071738"/>
            <a:ext cx="6400800" cy="4616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4BA967C-2FD2-3D3E-028D-E0DD25DC943D}"/>
              </a:ext>
            </a:extLst>
          </p:cNvPr>
          <p:cNvSpPr/>
          <p:nvPr/>
        </p:nvSpPr>
        <p:spPr>
          <a:xfrm>
            <a:off x="-65314" y="3751939"/>
            <a:ext cx="1175657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A8ED4E1A-5055-1F27-7031-931B5EE9A0C8}"/>
              </a:ext>
            </a:extLst>
          </p:cNvPr>
          <p:cNvCxnSpPr>
            <a:cxnSpLocks/>
          </p:cNvCxnSpPr>
          <p:nvPr/>
        </p:nvCxnSpPr>
        <p:spPr>
          <a:xfrm>
            <a:off x="5058231" y="2369553"/>
            <a:ext cx="1690912" cy="4171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712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1459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 anchor="t">
            <a:spAutoFit/>
          </a:bodyPr>
          <a:lstStyle/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 HTF"/>
                <a:cs typeface="Gotham-Bold"/>
              </a:rPr>
              <a:t>Copyright © 2026 Prof. Me. Paulo Sampaio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 HTF Book" pitchFamily="2" charset="0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 HTF Book" pitchFamily="2" charset="0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2D96C-EA34-8BBB-DCD8-3B3EA9153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7A591A-202D-4AD8-EA39-CB430E2CE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7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191FA2-2389-00B5-5DD6-707859F33183}"/>
              </a:ext>
            </a:extLst>
          </p:cNvPr>
          <p:cNvSpPr txBox="1"/>
          <p:nvPr/>
        </p:nvSpPr>
        <p:spPr>
          <a:xfrm>
            <a:off x="844084" y="744233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PBI/User Story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4DF0C06-87A3-00C5-293E-A33B61CEF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2448"/>
            <a:ext cx="9144000" cy="392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061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B82ABF-E09A-868F-4566-AAD44039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DAFD77-5826-13AA-AE30-C536201EF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8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C3AC968-48C9-5B64-AE65-5900898B5AD5}"/>
              </a:ext>
            </a:extLst>
          </p:cNvPr>
          <p:cNvSpPr txBox="1"/>
          <p:nvPr/>
        </p:nvSpPr>
        <p:spPr>
          <a:xfrm>
            <a:off x="844084" y="744233"/>
            <a:ext cx="47205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PBI/User Story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B24E64B-BD7B-4387-D5F9-04A0216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863951"/>
            <a:ext cx="6600825" cy="3971925"/>
          </a:xfrm>
          <a:prstGeom prst="rect">
            <a:avLst/>
          </a:prstGeom>
        </p:spPr>
      </p:pic>
      <p:sp>
        <p:nvSpPr>
          <p:cNvPr id="10" name="CaixaDeTexto 9">
            <a:hlinkClick r:id="rId3"/>
            <a:extLst>
              <a:ext uri="{FF2B5EF4-FFF2-40B4-BE49-F238E27FC236}">
                <a16:creationId xmlns:a16="http://schemas.microsoft.com/office/drawing/2014/main" id="{0DCA9C6C-07C7-7218-C92D-B0AC9033141A}"/>
              </a:ext>
            </a:extLst>
          </p:cNvPr>
          <p:cNvSpPr txBox="1"/>
          <p:nvPr/>
        </p:nvSpPr>
        <p:spPr>
          <a:xfrm>
            <a:off x="1164773" y="6077634"/>
            <a:ext cx="6890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Entenda a diferença entre ÉPIC, FEATURE e USER STORY (linkedin.com)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4186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56DC3-F5B2-DEAB-D8F8-BAF408259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45188E-A2EA-1488-53B4-066E53B80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66B8A5-201E-4EDA-94F7-B3720097DDAE}" type="slidenum">
              <a:rPr lang="pt-BR" smtClean="0"/>
              <a:t>9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68C108F-599D-2F39-A0FF-65337B304687}"/>
              </a:ext>
            </a:extLst>
          </p:cNvPr>
          <p:cNvSpPr txBox="1"/>
          <p:nvPr/>
        </p:nvSpPr>
        <p:spPr>
          <a:xfrm>
            <a:off x="844084" y="744233"/>
            <a:ext cx="54659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cap="all" dirty="0"/>
              <a:t>REVISÃO DO BACKLOG DE PRODUTO</a:t>
            </a:r>
          </a:p>
          <a:p>
            <a:r>
              <a:rPr lang="en-US" sz="2400" cap="all" dirty="0">
                <a:solidFill>
                  <a:srgbClr val="C00000"/>
                </a:solidFill>
              </a:rPr>
              <a:t>Epic, Feature e Product Backlog Item</a:t>
            </a:r>
            <a:endParaRPr lang="pt-BR" sz="2400" cap="all" dirty="0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10327A-FBD9-7CD5-930A-0718D519D8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1778078"/>
            <a:ext cx="78105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02499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ar design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544514C3E525041A50FD90CCA057415" ma:contentTypeVersion="3" ma:contentTypeDescription="Crie um novo documento." ma:contentTypeScope="" ma:versionID="1f990c7be07c3bcb9a1a7c6b78642fcf">
  <xsd:schema xmlns:xsd="http://www.w3.org/2001/XMLSchema" xmlns:xs="http://www.w3.org/2001/XMLSchema" xmlns:p="http://schemas.microsoft.com/office/2006/metadata/properties" xmlns:ns2="b591360b-72bd-45d7-9362-d2d404a7b4f5" targetNamespace="http://schemas.microsoft.com/office/2006/metadata/properties" ma:root="true" ma:fieldsID="e1d0a1ab7af7b8fa5d62006515941172" ns2:_="">
    <xsd:import namespace="b591360b-72bd-45d7-9362-d2d404a7b4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91360b-72bd-45d7-9362-d2d404a7b4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486F6A2-9E2F-45D5-B594-ABCA20509B24}"/>
</file>

<file path=customXml/itemProps2.xml><?xml version="1.0" encoding="utf-8"?>
<ds:datastoreItem xmlns:ds="http://schemas.openxmlformats.org/officeDocument/2006/customXml" ds:itemID="{DE4940A4-8E6E-4FAA-A697-E8B9789DC509}"/>
</file>

<file path=customXml/itemProps3.xml><?xml version="1.0" encoding="utf-8"?>
<ds:datastoreItem xmlns:ds="http://schemas.openxmlformats.org/officeDocument/2006/customXml" ds:itemID="{6899F534-4F1F-4911-836D-F2B9A1092FC0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14240</TotalTime>
  <Words>1537</Words>
  <Application>Microsoft Office PowerPoint</Application>
  <PresentationFormat>Apresentação na tela (4:3)</PresentationFormat>
  <Paragraphs>250</Paragraphs>
  <Slides>64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5</vt:i4>
      </vt:variant>
      <vt:variant>
        <vt:lpstr>Títulos de slides</vt:lpstr>
      </vt:variant>
      <vt:variant>
        <vt:i4>64</vt:i4>
      </vt:variant>
    </vt:vector>
  </HeadingPairs>
  <TitlesOfParts>
    <vt:vector size="69" baseType="lpstr">
      <vt:lpstr>Default Theme</vt:lpstr>
      <vt:lpstr>Office Theme</vt:lpstr>
      <vt:lpstr>2_Personalizar design</vt:lpstr>
      <vt:lpstr>Personalizar design</vt:lpstr>
      <vt:lpstr>3_Personalizar design</vt:lpstr>
      <vt:lpstr>Apresentação do PowerPoint</vt:lpstr>
      <vt:lpstr>Apresentação do PowerPoint</vt:lpstr>
      <vt:lpstr>Conteúdo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Paulo Sergio Sampaio</cp:lastModifiedBy>
  <cp:revision>445</cp:revision>
  <cp:lastPrinted>2024-04-22T22:51:08Z</cp:lastPrinted>
  <dcterms:created xsi:type="dcterms:W3CDTF">2015-01-30T10:46:50Z</dcterms:created>
  <dcterms:modified xsi:type="dcterms:W3CDTF">2026-02-23T19:57:13Z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0x0101007544514C3E525041A50FD90CCA057415</vt:lpwstr>
  </property>
  <property fmtid="{D5CDD505-2E9C-101B-9397-08002B2CF9AE}" pid="3" name="Order">
    <vt:lpwstr>25400.0000000000</vt:lpwstr>
  </property>
  <property fmtid="{D5CDD505-2E9C-101B-9397-08002B2CF9AE}" pid="4" name="xd_ProgID">
    <vt:lpwstr/>
  </property>
  <property fmtid="{D5CDD505-2E9C-101B-9397-08002B2CF9AE}" pid="5" name="_SourceUrl">
    <vt:lpwstr/>
  </property>
  <property fmtid="{D5CDD505-2E9C-101B-9397-08002B2CF9AE}" pid="6" name="_SharedFileIndex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